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8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58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18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4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4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1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0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://www.wheelessonline.com/ortho/sub_talar_joint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606676"/>
            <a:ext cx="72948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10" dirty="0">
                <a:solidFill>
                  <a:srgbClr val="000000"/>
                </a:solidFill>
              </a:rPr>
              <a:t>Examination </a:t>
            </a:r>
            <a:r>
              <a:rPr sz="4400" spc="-200" dirty="0">
                <a:solidFill>
                  <a:srgbClr val="000000"/>
                </a:solidFill>
              </a:rPr>
              <a:t>of </a:t>
            </a:r>
            <a:r>
              <a:rPr sz="4400" spc="-185" dirty="0">
                <a:solidFill>
                  <a:srgbClr val="000000"/>
                </a:solidFill>
              </a:rPr>
              <a:t>foot </a:t>
            </a:r>
            <a:r>
              <a:rPr sz="4400" spc="-310" dirty="0" smtClean="0">
                <a:solidFill>
                  <a:srgbClr val="000000"/>
                </a:solidFill>
              </a:rPr>
              <a:t>and</a:t>
            </a:r>
            <a:r>
              <a:rPr sz="4400" spc="-300" dirty="0" smtClean="0">
                <a:solidFill>
                  <a:srgbClr val="000000"/>
                </a:solidFill>
              </a:rPr>
              <a:t> </a:t>
            </a:r>
            <a:r>
              <a:rPr sz="4400" spc="-310" dirty="0" smtClean="0">
                <a:solidFill>
                  <a:srgbClr val="000000"/>
                </a:solidFill>
              </a:rPr>
              <a:t>Ankle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0" y="4724400"/>
            <a:ext cx="6011545" cy="181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5640" marR="669290" indent="1179830">
              <a:lnSpc>
                <a:spcPct val="120000"/>
              </a:lnSpc>
              <a:spcBef>
                <a:spcPts val="100"/>
              </a:spcBef>
            </a:pPr>
            <a:r>
              <a:rPr lang="en-US" sz="3200" dirty="0" smtClean="0">
                <a:latin typeface="Arial"/>
                <a:cs typeface="Arial"/>
              </a:rPr>
              <a:t>Dr. </a:t>
            </a:r>
            <a:r>
              <a:rPr lang="en-US" sz="3200" dirty="0" err="1" smtClean="0">
                <a:latin typeface="Arial"/>
                <a:cs typeface="Arial"/>
              </a:rPr>
              <a:t>Varun.s</a:t>
            </a:r>
            <a:r>
              <a:rPr lang="en-US" sz="3200" dirty="0" smtClean="0">
                <a:latin typeface="Arial"/>
                <a:cs typeface="Arial"/>
              </a:rPr>
              <a:t> </a:t>
            </a:r>
          </a:p>
          <a:p>
            <a:pPr marL="675640" marR="669290" indent="1179830">
              <a:lnSpc>
                <a:spcPct val="120000"/>
              </a:lnSpc>
              <a:spcBef>
                <a:spcPts val="100"/>
              </a:spcBef>
            </a:pPr>
            <a:r>
              <a:rPr lang="en-US" sz="3200" dirty="0" smtClean="0">
                <a:latin typeface="Arial"/>
                <a:cs typeface="Arial"/>
              </a:rPr>
              <a:t>Dept. of. Surgery </a:t>
            </a:r>
          </a:p>
          <a:p>
            <a:pPr marL="675640" marR="669290" indent="1179830">
              <a:lnSpc>
                <a:spcPct val="120000"/>
              </a:lnSpc>
              <a:spcBef>
                <a:spcPts val="100"/>
              </a:spcBef>
            </a:pPr>
            <a:r>
              <a:rPr lang="en-US" sz="3200" dirty="0" err="1" smtClean="0">
                <a:latin typeface="Arial"/>
                <a:cs typeface="Arial"/>
              </a:rPr>
              <a:t>Skhmc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185" y="72339"/>
            <a:ext cx="3900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0" dirty="0"/>
              <a:t>HISTORY</a:t>
            </a:r>
            <a:r>
              <a:rPr sz="4400" spc="-310" dirty="0"/>
              <a:t> </a:t>
            </a:r>
            <a:r>
              <a:rPr sz="4400" spc="-515" dirty="0"/>
              <a:t>TAKING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78839" y="1043686"/>
            <a:ext cx="476504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 indent="-184150">
              <a:lnSpc>
                <a:spcPts val="2160"/>
              </a:lnSpc>
              <a:spcBef>
                <a:spcPts val="105"/>
              </a:spcBef>
              <a:buChar char="•"/>
              <a:tabLst>
                <a:tab pos="197485" algn="l"/>
              </a:tabLst>
            </a:pPr>
            <a:r>
              <a:rPr sz="2000" spc="-204" dirty="0">
                <a:latin typeface="Arial"/>
                <a:cs typeface="Arial"/>
              </a:rPr>
              <a:t>Take </a:t>
            </a:r>
            <a:r>
              <a:rPr sz="2000" spc="-155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b="1" spc="-250" dirty="0">
                <a:latin typeface="Arial"/>
                <a:cs typeface="Arial"/>
              </a:rPr>
              <a:t>HISTORY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920"/>
              </a:lnSpc>
              <a:buChar char="–"/>
              <a:tabLst>
                <a:tab pos="197485" algn="l"/>
              </a:tabLst>
            </a:pPr>
            <a:r>
              <a:rPr sz="2000" spc="-60" dirty="0">
                <a:latin typeface="Arial"/>
                <a:cs typeface="Arial"/>
              </a:rPr>
              <a:t>What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50" dirty="0">
                <a:latin typeface="Arial"/>
                <a:cs typeface="Arial"/>
              </a:rPr>
              <a:t>patient’s </a:t>
            </a:r>
            <a:r>
              <a:rPr sz="2000" spc="-55" dirty="0">
                <a:latin typeface="Arial"/>
                <a:cs typeface="Arial"/>
              </a:rPr>
              <a:t>chief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complaint?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920"/>
              </a:lnSpc>
              <a:buChar char="–"/>
              <a:tabLst>
                <a:tab pos="197485" algn="l"/>
              </a:tabLst>
            </a:pPr>
            <a:r>
              <a:rPr sz="2000" spc="-150" dirty="0">
                <a:latin typeface="Arial"/>
                <a:cs typeface="Arial"/>
              </a:rPr>
              <a:t>Pain?</a:t>
            </a:r>
            <a:endParaRPr sz="2000">
              <a:latin typeface="Arial"/>
              <a:cs typeface="Arial"/>
            </a:endParaRPr>
          </a:p>
          <a:p>
            <a:pPr marL="481965" lvl="1" indent="-184150">
              <a:lnSpc>
                <a:spcPts val="1920"/>
              </a:lnSpc>
              <a:buChar char="•"/>
              <a:tabLst>
                <a:tab pos="482600" algn="l"/>
              </a:tabLst>
            </a:pPr>
            <a:r>
              <a:rPr sz="2000" spc="-95" dirty="0">
                <a:latin typeface="Arial"/>
                <a:cs typeface="Arial"/>
              </a:rPr>
              <a:t>Where? </a:t>
            </a:r>
            <a:r>
              <a:rPr sz="2000" spc="-105" dirty="0">
                <a:latin typeface="Arial"/>
                <a:cs typeface="Arial"/>
              </a:rPr>
              <a:t>When? </a:t>
            </a:r>
            <a:r>
              <a:rPr sz="2000" spc="-95" dirty="0">
                <a:latin typeface="Arial"/>
                <a:cs typeface="Arial"/>
              </a:rPr>
              <a:t>How </a:t>
            </a:r>
            <a:r>
              <a:rPr sz="2000" spc="-120" dirty="0">
                <a:latin typeface="Arial"/>
                <a:cs typeface="Arial"/>
              </a:rPr>
              <a:t>bad? </a:t>
            </a:r>
            <a:r>
              <a:rPr sz="2000" spc="-55" dirty="0">
                <a:latin typeface="Arial"/>
                <a:cs typeface="Arial"/>
              </a:rPr>
              <a:t>What </a:t>
            </a:r>
            <a:r>
              <a:rPr sz="2000" spc="-100" dirty="0">
                <a:latin typeface="Arial"/>
                <a:cs typeface="Arial"/>
              </a:rPr>
              <a:t>is </a:t>
            </a:r>
            <a:r>
              <a:rPr sz="2000" spc="65" dirty="0">
                <a:latin typeface="Arial"/>
                <a:cs typeface="Arial"/>
              </a:rPr>
              <a:t>it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like?</a:t>
            </a:r>
            <a:endParaRPr sz="2000">
              <a:latin typeface="Arial"/>
              <a:cs typeface="Arial"/>
            </a:endParaRPr>
          </a:p>
          <a:p>
            <a:pPr marL="481965" lvl="1" indent="-184150">
              <a:lnSpc>
                <a:spcPts val="1920"/>
              </a:lnSpc>
              <a:buChar char="•"/>
              <a:tabLst>
                <a:tab pos="482600" algn="l"/>
              </a:tabLst>
            </a:pPr>
            <a:r>
              <a:rPr sz="2000" spc="-60" dirty="0">
                <a:latin typeface="Arial"/>
                <a:cs typeface="Arial"/>
              </a:rPr>
              <a:t>What </a:t>
            </a:r>
            <a:r>
              <a:rPr sz="2000" spc="-145" dirty="0">
                <a:latin typeface="Arial"/>
                <a:cs typeface="Arial"/>
              </a:rPr>
              <a:t>makes </a:t>
            </a:r>
            <a:r>
              <a:rPr sz="2000" spc="65" dirty="0">
                <a:latin typeface="Arial"/>
                <a:cs typeface="Arial"/>
              </a:rPr>
              <a:t>it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better?</a:t>
            </a:r>
            <a:endParaRPr sz="2000">
              <a:latin typeface="Arial"/>
              <a:cs typeface="Arial"/>
            </a:endParaRPr>
          </a:p>
          <a:p>
            <a:pPr marL="481965" lvl="1" indent="-184150">
              <a:lnSpc>
                <a:spcPts val="1920"/>
              </a:lnSpc>
              <a:buChar char="•"/>
              <a:tabLst>
                <a:tab pos="482600" algn="l"/>
              </a:tabLst>
            </a:pPr>
            <a:r>
              <a:rPr sz="2000" spc="-60" dirty="0">
                <a:latin typeface="Arial"/>
                <a:cs typeface="Arial"/>
              </a:rPr>
              <a:t>What </a:t>
            </a:r>
            <a:r>
              <a:rPr sz="2000" spc="-145" dirty="0">
                <a:latin typeface="Arial"/>
                <a:cs typeface="Arial"/>
              </a:rPr>
              <a:t>makes </a:t>
            </a:r>
            <a:r>
              <a:rPr sz="2000" spc="65" dirty="0">
                <a:latin typeface="Arial"/>
                <a:cs typeface="Arial"/>
              </a:rPr>
              <a:t>it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worse?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920"/>
              </a:lnSpc>
              <a:buChar char="–"/>
              <a:tabLst>
                <a:tab pos="197485" algn="l"/>
              </a:tabLst>
            </a:pPr>
            <a:r>
              <a:rPr sz="2000" spc="-85" dirty="0">
                <a:latin typeface="Arial"/>
                <a:cs typeface="Arial"/>
              </a:rPr>
              <a:t>Acute </a:t>
            </a:r>
            <a:r>
              <a:rPr sz="2000" spc="-35" dirty="0">
                <a:latin typeface="Arial"/>
                <a:cs typeface="Arial"/>
              </a:rPr>
              <a:t>Injury </a:t>
            </a:r>
            <a:r>
              <a:rPr sz="2000" spc="-130" dirty="0">
                <a:latin typeface="Arial"/>
                <a:cs typeface="Arial"/>
              </a:rPr>
              <a:t>vs.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Chronic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2160"/>
              </a:lnSpc>
              <a:buChar char="–"/>
              <a:tabLst>
                <a:tab pos="197485" algn="l"/>
              </a:tabLst>
            </a:pPr>
            <a:r>
              <a:rPr sz="2000" spc="-110" dirty="0">
                <a:latin typeface="Arial"/>
                <a:cs typeface="Arial"/>
              </a:rPr>
              <a:t>Progression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Symptoms?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598295">
              <a:lnSpc>
                <a:spcPct val="80000"/>
              </a:lnSpc>
            </a:pPr>
            <a:r>
              <a:rPr sz="2000" b="1" spc="-250" dirty="0">
                <a:latin typeface="Arial"/>
                <a:cs typeface="Arial"/>
              </a:rPr>
              <a:t>HISTORY </a:t>
            </a:r>
            <a:r>
              <a:rPr sz="2000" b="1" spc="-215" dirty="0">
                <a:latin typeface="Arial"/>
                <a:cs typeface="Arial"/>
              </a:rPr>
              <a:t>TAKING: </a:t>
            </a:r>
            <a:r>
              <a:rPr sz="2000" b="1" spc="-180" dirty="0">
                <a:latin typeface="Arial"/>
                <a:cs typeface="Arial"/>
              </a:rPr>
              <a:t>Background  </a:t>
            </a:r>
            <a:r>
              <a:rPr sz="2000" b="1" spc="-100" dirty="0"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680"/>
              </a:lnSpc>
              <a:buChar char="•"/>
              <a:tabLst>
                <a:tab pos="197485" algn="l"/>
              </a:tabLst>
            </a:pPr>
            <a:r>
              <a:rPr sz="2000" spc="-120" dirty="0">
                <a:latin typeface="Arial"/>
                <a:cs typeface="Arial"/>
              </a:rPr>
              <a:t>Any </a:t>
            </a:r>
            <a:r>
              <a:rPr sz="2000" spc="-110" dirty="0">
                <a:latin typeface="Arial"/>
                <a:cs typeface="Arial"/>
              </a:rPr>
              <a:t>Previous </a:t>
            </a:r>
            <a:r>
              <a:rPr sz="2000" spc="-55" dirty="0">
                <a:latin typeface="Arial"/>
                <a:cs typeface="Arial"/>
              </a:rPr>
              <a:t>Injuries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920"/>
              </a:lnSpc>
              <a:buChar char="•"/>
              <a:tabLst>
                <a:tab pos="197485" algn="l"/>
              </a:tabLst>
            </a:pPr>
            <a:r>
              <a:rPr sz="2000" spc="-160" dirty="0">
                <a:latin typeface="Arial"/>
                <a:cs typeface="Arial"/>
              </a:rPr>
              <a:t>Past </a:t>
            </a:r>
            <a:r>
              <a:rPr sz="2000" spc="-114" dirty="0">
                <a:latin typeface="Arial"/>
                <a:cs typeface="Arial"/>
              </a:rPr>
              <a:t>Surgical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History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920"/>
              </a:lnSpc>
              <a:buChar char="•"/>
              <a:tabLst>
                <a:tab pos="197485" algn="l"/>
              </a:tabLst>
            </a:pPr>
            <a:r>
              <a:rPr sz="2000" spc="-160" dirty="0">
                <a:latin typeface="Arial"/>
                <a:cs typeface="Arial"/>
              </a:rPr>
              <a:t>Past </a:t>
            </a:r>
            <a:r>
              <a:rPr sz="2000" spc="-60" dirty="0">
                <a:latin typeface="Arial"/>
                <a:cs typeface="Arial"/>
              </a:rPr>
              <a:t>Medical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History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920"/>
              </a:lnSpc>
              <a:buChar char="•"/>
              <a:tabLst>
                <a:tab pos="197485" algn="l"/>
              </a:tabLst>
            </a:pPr>
            <a:r>
              <a:rPr sz="2000" spc="-60" dirty="0">
                <a:latin typeface="Arial"/>
                <a:cs typeface="Arial"/>
              </a:rPr>
              <a:t>Medications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920"/>
              </a:lnSpc>
              <a:buChar char="•"/>
              <a:tabLst>
                <a:tab pos="197485" algn="l"/>
              </a:tabLst>
            </a:pPr>
            <a:r>
              <a:rPr sz="2000" spc="-85" dirty="0">
                <a:latin typeface="Arial"/>
                <a:cs typeface="Arial"/>
              </a:rPr>
              <a:t>Allergies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920"/>
              </a:lnSpc>
              <a:buChar char="•"/>
              <a:tabLst>
                <a:tab pos="197485" algn="l"/>
              </a:tabLst>
            </a:pPr>
            <a:r>
              <a:rPr sz="2000" spc="-125" dirty="0">
                <a:latin typeface="Arial"/>
                <a:cs typeface="Arial"/>
              </a:rPr>
              <a:t>Social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History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1920"/>
              </a:lnSpc>
              <a:buChar char="–"/>
              <a:tabLst>
                <a:tab pos="197485" algn="l"/>
              </a:tabLst>
            </a:pPr>
            <a:r>
              <a:rPr sz="2000" spc="-80" dirty="0">
                <a:latin typeface="Arial"/>
                <a:cs typeface="Arial"/>
              </a:rPr>
              <a:t>Work </a:t>
            </a:r>
            <a:r>
              <a:rPr sz="2000" spc="-40" dirty="0">
                <a:latin typeface="Arial"/>
                <a:cs typeface="Arial"/>
              </a:rPr>
              <a:t>situation </a:t>
            </a:r>
            <a:r>
              <a:rPr sz="2000" spc="-60" dirty="0">
                <a:latin typeface="Arial"/>
                <a:cs typeface="Arial"/>
              </a:rPr>
              <a:t>(laboring </a:t>
            </a:r>
            <a:r>
              <a:rPr sz="2000" spc="-40" dirty="0">
                <a:latin typeface="Arial"/>
                <a:cs typeface="Arial"/>
              </a:rPr>
              <a:t>type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job?)</a:t>
            </a:r>
            <a:endParaRPr sz="2000">
              <a:latin typeface="Arial"/>
              <a:cs typeface="Arial"/>
            </a:endParaRPr>
          </a:p>
          <a:p>
            <a:pPr marL="196850" indent="-184150">
              <a:lnSpc>
                <a:spcPts val="2160"/>
              </a:lnSpc>
              <a:buChar char="–"/>
              <a:tabLst>
                <a:tab pos="197485" algn="l"/>
              </a:tabLst>
            </a:pPr>
            <a:r>
              <a:rPr sz="2000" spc="-114" dirty="0">
                <a:latin typeface="Arial"/>
                <a:cs typeface="Arial"/>
              </a:rPr>
              <a:t>Home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situation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338" y="207010"/>
            <a:ext cx="71856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85" dirty="0"/>
              <a:t>Examination </a:t>
            </a:r>
            <a:r>
              <a:rPr spc="-185" dirty="0"/>
              <a:t>of </a:t>
            </a:r>
            <a:r>
              <a:rPr spc="-160" dirty="0"/>
              <a:t>the </a:t>
            </a:r>
            <a:r>
              <a:rPr spc="-170" dirty="0"/>
              <a:t>foot </a:t>
            </a:r>
            <a:r>
              <a:rPr spc="-285" dirty="0"/>
              <a:t>and</a:t>
            </a:r>
            <a:r>
              <a:rPr spc="-240" dirty="0"/>
              <a:t> </a:t>
            </a:r>
            <a:r>
              <a:rPr spc="-245" dirty="0"/>
              <a:t>ankle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39" y="1333246"/>
            <a:ext cx="5368290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450" dirty="0">
                <a:solidFill>
                  <a:srgbClr val="006FC0"/>
                </a:solidFill>
                <a:latin typeface="Arial"/>
                <a:cs typeface="Arial"/>
              </a:rPr>
              <a:t>STEPS </a:t>
            </a:r>
            <a:r>
              <a:rPr sz="2700" b="1" spc="-145" dirty="0">
                <a:solidFill>
                  <a:srgbClr val="006FC0"/>
                </a:solidFill>
                <a:latin typeface="Arial"/>
                <a:cs typeface="Arial"/>
              </a:rPr>
              <a:t>in </a:t>
            </a:r>
            <a:r>
              <a:rPr sz="2700" b="1" spc="-105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700" b="1" spc="-370" dirty="0">
                <a:solidFill>
                  <a:srgbClr val="006FC0"/>
                </a:solidFill>
                <a:latin typeface="Arial"/>
                <a:cs typeface="Arial"/>
              </a:rPr>
              <a:t>PHYSICAL</a:t>
            </a:r>
            <a:r>
              <a:rPr sz="2700" b="1" spc="-2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00" b="1" spc="-229" dirty="0">
                <a:solidFill>
                  <a:srgbClr val="006FC0"/>
                </a:solidFill>
                <a:latin typeface="Arial"/>
                <a:cs typeface="Arial"/>
              </a:rPr>
              <a:t>EXAMINATION</a:t>
            </a:r>
            <a:endParaRPr sz="2700">
              <a:latin typeface="Arial"/>
              <a:cs typeface="Arial"/>
            </a:endParaRPr>
          </a:p>
          <a:p>
            <a:pPr marL="57785" marR="3561079">
              <a:lnSpc>
                <a:spcPct val="100000"/>
              </a:lnSpc>
            </a:pPr>
            <a:r>
              <a:rPr sz="2700" spc="-160" dirty="0">
                <a:latin typeface="Arial"/>
                <a:cs typeface="Arial"/>
              </a:rPr>
              <a:t>Consent  </a:t>
            </a:r>
            <a:r>
              <a:rPr sz="2700" spc="-150" dirty="0">
                <a:latin typeface="Arial"/>
                <a:cs typeface="Arial"/>
              </a:rPr>
              <a:t>Privacy  </a:t>
            </a:r>
            <a:r>
              <a:rPr sz="2700" spc="-175" dirty="0">
                <a:latin typeface="Arial"/>
                <a:cs typeface="Arial"/>
              </a:rPr>
              <a:t>Exposure</a:t>
            </a:r>
            <a:endParaRPr sz="2700">
              <a:latin typeface="Arial"/>
              <a:cs typeface="Arial"/>
            </a:endParaRPr>
          </a:p>
          <a:p>
            <a:pPr marL="90170" marR="3561079" indent="-32384">
              <a:lnSpc>
                <a:spcPts val="2590"/>
              </a:lnSpc>
              <a:spcBef>
                <a:spcPts val="630"/>
              </a:spcBef>
            </a:pPr>
            <a:r>
              <a:rPr sz="2700" spc="-110" dirty="0">
                <a:latin typeface="Arial"/>
                <a:cs typeface="Arial"/>
              </a:rPr>
              <a:t>Gait</a:t>
            </a:r>
            <a:r>
              <a:rPr sz="2700" spc="-195" dirty="0">
                <a:latin typeface="Arial"/>
                <a:cs typeface="Arial"/>
              </a:rPr>
              <a:t> </a:t>
            </a:r>
            <a:r>
              <a:rPr sz="2700" spc="-155" dirty="0">
                <a:latin typeface="Arial"/>
                <a:cs typeface="Arial"/>
              </a:rPr>
              <a:t>analysis  </a:t>
            </a:r>
            <a:r>
              <a:rPr sz="2700" spc="-130" dirty="0">
                <a:latin typeface="Arial"/>
                <a:cs typeface="Arial"/>
              </a:rPr>
              <a:t>Obsevation  </a:t>
            </a:r>
            <a:r>
              <a:rPr sz="2700" spc="-110" dirty="0">
                <a:latin typeface="Arial"/>
                <a:cs typeface="Arial"/>
              </a:rPr>
              <a:t>Palpation</a:t>
            </a:r>
            <a:endParaRPr sz="2700">
              <a:latin typeface="Arial"/>
              <a:cs typeface="Arial"/>
            </a:endParaRPr>
          </a:p>
          <a:p>
            <a:pPr marL="90170" marR="1588770">
              <a:lnSpc>
                <a:spcPct val="80000"/>
              </a:lnSpc>
              <a:spcBef>
                <a:spcPts val="25"/>
              </a:spcBef>
            </a:pPr>
            <a:r>
              <a:rPr sz="2700" spc="-240" dirty="0">
                <a:latin typeface="Arial"/>
                <a:cs typeface="Arial"/>
              </a:rPr>
              <a:t>Range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30" dirty="0">
                <a:latin typeface="Arial"/>
                <a:cs typeface="Arial"/>
              </a:rPr>
              <a:t>motion  </a:t>
            </a:r>
            <a:r>
              <a:rPr sz="2700" spc="-130" dirty="0">
                <a:latin typeface="Arial"/>
                <a:cs typeface="Arial"/>
              </a:rPr>
              <a:t>Neurovascular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spc="-180" dirty="0">
                <a:latin typeface="Arial"/>
                <a:cs typeface="Arial"/>
              </a:rPr>
              <a:t>assessment  </a:t>
            </a:r>
            <a:r>
              <a:rPr sz="2700" spc="-175" dirty="0">
                <a:latin typeface="Arial"/>
                <a:cs typeface="Arial"/>
              </a:rPr>
              <a:t>Special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tests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12038"/>
            <a:ext cx="7914640" cy="2458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5"/>
              </a:spcBef>
            </a:pPr>
            <a:r>
              <a:rPr sz="3800" b="1" spc="-360" dirty="0">
                <a:solidFill>
                  <a:srgbClr val="00AFEF"/>
                </a:solidFill>
                <a:latin typeface="Arial"/>
                <a:cs typeface="Arial"/>
              </a:rPr>
              <a:t>Exposure</a:t>
            </a:r>
            <a:endParaRPr sz="3800">
              <a:latin typeface="Arial"/>
              <a:cs typeface="Arial"/>
            </a:endParaRPr>
          </a:p>
          <a:p>
            <a:pPr marL="355600" marR="5080">
              <a:lnSpc>
                <a:spcPct val="80000"/>
              </a:lnSpc>
              <a:spcBef>
                <a:spcPts val="455"/>
              </a:spcBef>
            </a:pPr>
            <a:r>
              <a:rPr sz="3800" spc="-120" dirty="0">
                <a:latin typeface="Arial"/>
                <a:cs typeface="Arial"/>
              </a:rPr>
              <a:t>Both </a:t>
            </a:r>
            <a:r>
              <a:rPr sz="3800" spc="-254" dirty="0">
                <a:latin typeface="Arial"/>
                <a:cs typeface="Arial"/>
              </a:rPr>
              <a:t>shoes </a:t>
            </a:r>
            <a:r>
              <a:rPr sz="3800" spc="-175" dirty="0">
                <a:latin typeface="Arial"/>
                <a:cs typeface="Arial"/>
              </a:rPr>
              <a:t>and </a:t>
            </a:r>
            <a:r>
              <a:rPr sz="3800" spc="-290" dirty="0">
                <a:latin typeface="Arial"/>
                <a:cs typeface="Arial"/>
              </a:rPr>
              <a:t>socks </a:t>
            </a:r>
            <a:r>
              <a:rPr sz="3800" spc="-70" dirty="0">
                <a:latin typeface="Arial"/>
                <a:cs typeface="Arial"/>
              </a:rPr>
              <a:t>off. </a:t>
            </a:r>
            <a:r>
              <a:rPr sz="3800" spc="-110" dirty="0">
                <a:latin typeface="Arial"/>
                <a:cs typeface="Arial"/>
              </a:rPr>
              <a:t>At </a:t>
            </a:r>
            <a:r>
              <a:rPr sz="3800" spc="-145" dirty="0">
                <a:latin typeface="Arial"/>
                <a:cs typeface="Arial"/>
              </a:rPr>
              <a:t>least</a:t>
            </a:r>
            <a:r>
              <a:rPr sz="3800" spc="-405" dirty="0">
                <a:latin typeface="Arial"/>
                <a:cs typeface="Arial"/>
              </a:rPr>
              <a:t> </a:t>
            </a:r>
            <a:r>
              <a:rPr sz="3800" spc="-229" dirty="0">
                <a:latin typeface="Arial"/>
                <a:cs typeface="Arial"/>
              </a:rPr>
              <a:t>have  </a:t>
            </a:r>
            <a:r>
              <a:rPr sz="3800" spc="-130" dirty="0">
                <a:latin typeface="Arial"/>
                <a:cs typeface="Arial"/>
              </a:rPr>
              <a:t>trousers </a:t>
            </a:r>
            <a:r>
              <a:rPr sz="3800" spc="-70" dirty="0">
                <a:latin typeface="Arial"/>
                <a:cs typeface="Arial"/>
              </a:rPr>
              <a:t>rolled </a:t>
            </a:r>
            <a:r>
              <a:rPr sz="3800" spc="-120" dirty="0">
                <a:latin typeface="Arial"/>
                <a:cs typeface="Arial"/>
              </a:rPr>
              <a:t>up </a:t>
            </a:r>
            <a:r>
              <a:rPr sz="3800" spc="30" dirty="0">
                <a:latin typeface="Arial"/>
                <a:cs typeface="Arial"/>
              </a:rPr>
              <a:t>to </a:t>
            </a:r>
            <a:r>
              <a:rPr sz="3800" spc="-35" dirty="0">
                <a:latin typeface="Arial"/>
                <a:cs typeface="Arial"/>
              </a:rPr>
              <a:t>the </a:t>
            </a:r>
            <a:r>
              <a:rPr sz="3800" spc="-210" dirty="0">
                <a:latin typeface="Arial"/>
                <a:cs typeface="Arial"/>
              </a:rPr>
              <a:t>knees,  </a:t>
            </a:r>
            <a:r>
              <a:rPr sz="3800" spc="-114" dirty="0">
                <a:latin typeface="Arial"/>
                <a:cs typeface="Arial"/>
              </a:rPr>
              <a:t>preferably </a:t>
            </a:r>
            <a:r>
              <a:rPr sz="3800" spc="-95" dirty="0">
                <a:latin typeface="Arial"/>
                <a:cs typeface="Arial"/>
              </a:rPr>
              <a:t>down</a:t>
            </a:r>
            <a:r>
              <a:rPr sz="3800" spc="-315" dirty="0">
                <a:latin typeface="Arial"/>
                <a:cs typeface="Arial"/>
              </a:rPr>
              <a:t> </a:t>
            </a:r>
            <a:r>
              <a:rPr sz="3800" spc="35" dirty="0">
                <a:latin typeface="Arial"/>
                <a:cs typeface="Arial"/>
              </a:rPr>
              <a:t>to</a:t>
            </a:r>
            <a:endParaRPr sz="3800">
              <a:latin typeface="Arial"/>
              <a:cs typeface="Arial"/>
            </a:endParaRPr>
          </a:p>
          <a:p>
            <a:pPr marL="355600">
              <a:lnSpc>
                <a:spcPts val="3650"/>
              </a:lnSpc>
            </a:pPr>
            <a:r>
              <a:rPr sz="3800" spc="-110" dirty="0">
                <a:latin typeface="Arial"/>
                <a:cs typeface="Arial"/>
              </a:rPr>
              <a:t>underwear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7050" y="187197"/>
            <a:ext cx="30111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0" dirty="0"/>
              <a:t>Gait</a:t>
            </a:r>
            <a:r>
              <a:rPr sz="4400" spc="-285" dirty="0"/>
              <a:t> </a:t>
            </a:r>
            <a:r>
              <a:rPr sz="4400" spc="-400" dirty="0"/>
              <a:t>Analysis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72285"/>
            <a:ext cx="3799204" cy="481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355" dirty="0">
                <a:latin typeface="Arial"/>
                <a:cs typeface="Arial"/>
              </a:rPr>
              <a:t>OBJECTIVES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ts val="2590"/>
              </a:lnSpc>
              <a:spcBef>
                <a:spcPts val="185"/>
              </a:spcBef>
              <a:buChar char="•"/>
              <a:tabLst>
                <a:tab pos="577215" algn="l"/>
              </a:tabLst>
            </a:pPr>
            <a:r>
              <a:rPr sz="2400" spc="-35" dirty="0">
                <a:latin typeface="Arial"/>
                <a:cs typeface="Arial"/>
              </a:rPr>
              <a:t>Identify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70" dirty="0">
                <a:latin typeface="Arial"/>
                <a:cs typeface="Arial"/>
              </a:rPr>
              <a:t>phases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gait  </a:t>
            </a:r>
            <a:r>
              <a:rPr sz="2400" spc="-11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 marR="281940">
              <a:lnSpc>
                <a:spcPts val="2590"/>
              </a:lnSpc>
              <a:spcBef>
                <a:spcPts val="5"/>
              </a:spcBef>
            </a:pPr>
            <a:r>
              <a:rPr sz="2400" b="1" spc="-130" dirty="0">
                <a:latin typeface="Arial"/>
                <a:cs typeface="Arial"/>
              </a:rPr>
              <a:t>perform </a:t>
            </a:r>
            <a:r>
              <a:rPr sz="2400" b="1" spc="-150" dirty="0">
                <a:latin typeface="Arial"/>
                <a:cs typeface="Arial"/>
              </a:rPr>
              <a:t>a </a:t>
            </a:r>
            <a:r>
              <a:rPr sz="2400" b="1" spc="-140" dirty="0">
                <a:latin typeface="Arial"/>
                <a:cs typeface="Arial"/>
              </a:rPr>
              <a:t>functional gait  </a:t>
            </a:r>
            <a:r>
              <a:rPr sz="2400" b="1" spc="-180" dirty="0">
                <a:latin typeface="Arial"/>
                <a:cs typeface="Arial"/>
              </a:rPr>
              <a:t>analysis.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250"/>
              </a:spcBef>
            </a:pPr>
            <a:r>
              <a:rPr sz="2400" b="1" spc="-235" dirty="0">
                <a:latin typeface="Arial"/>
                <a:cs typeface="Arial"/>
              </a:rPr>
              <a:t>GAIT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345" dirty="0"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5"/>
              </a:lnSpc>
            </a:pPr>
            <a:r>
              <a:rPr sz="2400" spc="-335" dirty="0">
                <a:latin typeface="Arial"/>
                <a:cs typeface="Arial"/>
              </a:rPr>
              <a:t>STRIDE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15" dirty="0">
                <a:latin typeface="Arial"/>
                <a:cs typeface="Arial"/>
              </a:rPr>
              <a:t>LENGTH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5"/>
              </a:lnSpc>
              <a:buChar char="•"/>
              <a:tabLst>
                <a:tab pos="577215" algn="l"/>
              </a:tabLst>
            </a:pPr>
            <a:r>
              <a:rPr sz="2400" spc="-105" dirty="0">
                <a:latin typeface="Arial"/>
                <a:cs typeface="Arial"/>
              </a:rPr>
              <a:t>Symmetrical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side-to-side?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  <a:buChar char="•"/>
              <a:tabLst>
                <a:tab pos="577215" algn="l"/>
              </a:tabLst>
            </a:pPr>
            <a:r>
              <a:rPr sz="2400" spc="-114" dirty="0">
                <a:latin typeface="Arial"/>
                <a:cs typeface="Arial"/>
              </a:rPr>
              <a:t>Shortened?</a:t>
            </a:r>
            <a:endParaRPr sz="2400">
              <a:latin typeface="Arial"/>
              <a:cs typeface="Arial"/>
            </a:endParaRPr>
          </a:p>
          <a:p>
            <a:pPr marR="1041400" algn="ctr">
              <a:lnSpc>
                <a:spcPts val="2735"/>
              </a:lnSpc>
              <a:spcBef>
                <a:spcPts val="290"/>
              </a:spcBef>
            </a:pPr>
            <a:r>
              <a:rPr sz="2400" b="1" spc="-300" dirty="0">
                <a:latin typeface="Arial"/>
                <a:cs typeface="Arial"/>
              </a:rPr>
              <a:t>FOOT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-320" dirty="0">
                <a:latin typeface="Arial"/>
                <a:cs typeface="Arial"/>
              </a:rPr>
              <a:t>PROGRESSION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0"/>
              </a:lnSpc>
              <a:buChar char="•"/>
              <a:tabLst>
                <a:tab pos="577215" algn="l"/>
              </a:tabLst>
            </a:pPr>
            <a:r>
              <a:rPr sz="2400" spc="-114" dirty="0">
                <a:latin typeface="Arial"/>
                <a:cs typeface="Arial"/>
              </a:rPr>
              <a:t>Symmetrical?</a:t>
            </a:r>
            <a:endParaRPr sz="2400">
              <a:latin typeface="Arial"/>
              <a:cs typeface="Arial"/>
            </a:endParaRPr>
          </a:p>
          <a:p>
            <a:pPr marL="575945" indent="-220345">
              <a:lnSpc>
                <a:spcPts val="2595"/>
              </a:lnSpc>
              <a:buChar char="•"/>
              <a:tabLst>
                <a:tab pos="576580" algn="l"/>
              </a:tabLst>
            </a:pPr>
            <a:r>
              <a:rPr sz="2400" spc="-85" dirty="0">
                <a:latin typeface="Arial"/>
                <a:cs typeface="Arial"/>
              </a:rPr>
              <a:t>Neutral?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5"/>
              </a:lnSpc>
              <a:buChar char="•"/>
              <a:tabLst>
                <a:tab pos="577215" algn="l"/>
              </a:tabLst>
            </a:pPr>
            <a:r>
              <a:rPr sz="2400" spc="-70" dirty="0">
                <a:latin typeface="Arial"/>
                <a:cs typeface="Arial"/>
              </a:rPr>
              <a:t>Internal?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  <a:buChar char="•"/>
              <a:tabLst>
                <a:tab pos="577215" algn="l"/>
              </a:tabLst>
            </a:pPr>
            <a:r>
              <a:rPr sz="2400" spc="-114" dirty="0">
                <a:latin typeface="Arial"/>
                <a:cs typeface="Arial"/>
              </a:rPr>
              <a:t>External?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8676" y="187197"/>
            <a:ext cx="341452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5" dirty="0"/>
              <a:t>Observation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762660"/>
            <a:ext cx="7701915" cy="55740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Arial"/>
                <a:cs typeface="Arial"/>
              </a:rPr>
              <a:t>Built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45" dirty="0">
                <a:latin typeface="Arial"/>
                <a:cs typeface="Arial"/>
              </a:rPr>
              <a:t>Posture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5" dirty="0">
                <a:latin typeface="Arial"/>
                <a:cs typeface="Arial"/>
              </a:rPr>
              <a:t>Weight </a:t>
            </a:r>
            <a:r>
              <a:rPr sz="2800" spc="-100" dirty="0">
                <a:latin typeface="Arial"/>
                <a:cs typeface="Arial"/>
              </a:rPr>
              <a:t>bearing: </a:t>
            </a:r>
            <a:r>
              <a:rPr sz="2800" spc="-110" dirty="0">
                <a:latin typeface="Arial"/>
                <a:cs typeface="Arial"/>
              </a:rPr>
              <a:t>equal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30" dirty="0">
                <a:latin typeface="Arial"/>
                <a:cs typeface="Arial"/>
              </a:rPr>
              <a:t>both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sides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40" dirty="0">
                <a:latin typeface="Arial"/>
                <a:cs typeface="Arial"/>
              </a:rPr>
              <a:t>Compare </a:t>
            </a:r>
            <a:r>
              <a:rPr sz="2800" b="1" spc="-160" dirty="0">
                <a:latin typeface="Arial"/>
                <a:cs typeface="Arial"/>
              </a:rPr>
              <a:t>weight </a:t>
            </a:r>
            <a:r>
              <a:rPr sz="2800" b="1" spc="-190" dirty="0">
                <a:latin typeface="Arial"/>
                <a:cs typeface="Arial"/>
              </a:rPr>
              <a:t>bearing </a:t>
            </a:r>
            <a:r>
              <a:rPr sz="2800" b="1" spc="-200" dirty="0">
                <a:latin typeface="Arial"/>
                <a:cs typeface="Arial"/>
              </a:rPr>
              <a:t>and </a:t>
            </a:r>
            <a:r>
              <a:rPr sz="2800" b="1" spc="-210" dirty="0">
                <a:latin typeface="Arial"/>
                <a:cs typeface="Arial"/>
              </a:rPr>
              <a:t>non </a:t>
            </a:r>
            <a:r>
              <a:rPr sz="2800" b="1" spc="-155" dirty="0">
                <a:latin typeface="Arial"/>
                <a:cs typeface="Arial"/>
              </a:rPr>
              <a:t>wreight </a:t>
            </a:r>
            <a:r>
              <a:rPr sz="2800" b="1" spc="-190" dirty="0">
                <a:latin typeface="Arial"/>
                <a:cs typeface="Arial"/>
              </a:rPr>
              <a:t>bearing  </a:t>
            </a:r>
            <a:r>
              <a:rPr sz="2800" b="1" spc="-180" dirty="0">
                <a:latin typeface="Arial"/>
                <a:cs typeface="Arial"/>
              </a:rPr>
              <a:t>position </a:t>
            </a:r>
            <a:r>
              <a:rPr sz="2800" b="1" spc="-130" dirty="0">
                <a:latin typeface="Arial"/>
                <a:cs typeface="Arial"/>
              </a:rPr>
              <a:t>of </a:t>
            </a:r>
            <a:r>
              <a:rPr sz="2800" b="1" spc="-120" dirty="0">
                <a:latin typeface="Arial"/>
                <a:cs typeface="Arial"/>
              </a:rPr>
              <a:t>foot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in</a:t>
            </a:r>
            <a:endParaRPr sz="2800" dirty="0">
              <a:latin typeface="Arial"/>
              <a:cs typeface="Arial"/>
            </a:endParaRPr>
          </a:p>
          <a:p>
            <a:pPr marL="1012190" lvl="1" indent="-190500">
              <a:lnSpc>
                <a:spcPct val="100000"/>
              </a:lnSpc>
              <a:spcBef>
                <a:spcPts val="670"/>
              </a:spcBef>
              <a:buChar char="-"/>
              <a:tabLst>
                <a:tab pos="1012825" algn="l"/>
              </a:tabLst>
            </a:pPr>
            <a:r>
              <a:rPr sz="2800" spc="-50" dirty="0">
                <a:latin typeface="Arial"/>
                <a:cs typeface="Arial"/>
              </a:rPr>
              <a:t>Anterior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View</a:t>
            </a:r>
            <a:endParaRPr sz="2800" dirty="0">
              <a:latin typeface="Arial"/>
              <a:cs typeface="Arial"/>
            </a:endParaRPr>
          </a:p>
          <a:p>
            <a:pPr marL="1012190" lvl="1" indent="-190500">
              <a:lnSpc>
                <a:spcPct val="100000"/>
              </a:lnSpc>
              <a:spcBef>
                <a:spcPts val="675"/>
              </a:spcBef>
              <a:buChar char="-"/>
              <a:tabLst>
                <a:tab pos="1012825" algn="l"/>
              </a:tabLst>
            </a:pPr>
            <a:r>
              <a:rPr sz="2800" spc="-110" dirty="0">
                <a:latin typeface="Arial"/>
                <a:cs typeface="Arial"/>
              </a:rPr>
              <a:t>Posterior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View</a:t>
            </a:r>
            <a:endParaRPr sz="2800" dirty="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  <a:spcBef>
                <a:spcPts val="675"/>
              </a:spcBef>
            </a:pPr>
            <a:r>
              <a:rPr sz="2800" spc="-125" dirty="0">
                <a:latin typeface="Arial"/>
                <a:cs typeface="Arial"/>
              </a:rPr>
              <a:t>-Lateral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View</a:t>
            </a:r>
            <a:endParaRPr sz="2800" dirty="0">
              <a:latin typeface="Arial"/>
              <a:cs typeface="Arial"/>
            </a:endParaRPr>
          </a:p>
          <a:p>
            <a:pPr marL="354965" marR="3893185" indent="-354965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85" dirty="0">
                <a:latin typeface="Arial"/>
                <a:cs typeface="Arial"/>
              </a:rPr>
              <a:t>See </a:t>
            </a:r>
            <a:r>
              <a:rPr sz="2800" b="1" spc="-135" dirty="0">
                <a:latin typeface="Arial"/>
                <a:cs typeface="Arial"/>
              </a:rPr>
              <a:t>for </a:t>
            </a:r>
            <a:r>
              <a:rPr sz="2800" b="1" spc="-215" dirty="0">
                <a:latin typeface="Arial"/>
                <a:cs typeface="Arial"/>
              </a:rPr>
              <a:t>Contour </a:t>
            </a:r>
            <a:r>
              <a:rPr sz="2800" b="1" spc="-130" dirty="0">
                <a:latin typeface="Arial"/>
                <a:cs typeface="Arial"/>
              </a:rPr>
              <a:t>of </a:t>
            </a:r>
            <a:r>
              <a:rPr sz="2800" b="1" spc="-210" dirty="0">
                <a:latin typeface="Arial"/>
                <a:cs typeface="Arial"/>
              </a:rPr>
              <a:t>Foot  </a:t>
            </a:r>
            <a:r>
              <a:rPr sz="2800" spc="-45" dirty="0">
                <a:latin typeface="Arial"/>
                <a:cs typeface="Arial"/>
              </a:rPr>
              <a:t>soft </a:t>
            </a:r>
            <a:r>
              <a:rPr sz="2800" spc="-120" dirty="0">
                <a:latin typeface="Arial"/>
                <a:cs typeface="Arial"/>
              </a:rPr>
              <a:t>tissue </a:t>
            </a:r>
            <a:r>
              <a:rPr sz="2800" spc="-105" dirty="0">
                <a:latin typeface="Arial"/>
                <a:cs typeface="Arial"/>
              </a:rPr>
              <a:t>swelling  </a:t>
            </a:r>
            <a:r>
              <a:rPr sz="2800" spc="-180" dirty="0">
                <a:latin typeface="Arial"/>
                <a:cs typeface="Arial"/>
              </a:rPr>
              <a:t>Bony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callosity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013" y="461899"/>
            <a:ext cx="5890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90" dirty="0"/>
              <a:t>Observation-</a:t>
            </a:r>
            <a:r>
              <a:rPr sz="4400" spc="-250" dirty="0"/>
              <a:t> </a:t>
            </a:r>
            <a:r>
              <a:rPr sz="4400" spc="-254" dirty="0"/>
              <a:t>Deformities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88487"/>
            <a:ext cx="3581400" cy="26593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572895" algn="l"/>
              </a:tabLst>
            </a:pPr>
            <a:r>
              <a:rPr sz="2400" b="1" spc="-150" dirty="0">
                <a:latin typeface="Arial"/>
                <a:cs typeface="Arial"/>
              </a:rPr>
              <a:t>Forefoot	</a:t>
            </a:r>
            <a:r>
              <a:rPr sz="2400" b="1" spc="-225" dirty="0">
                <a:latin typeface="Arial"/>
                <a:cs typeface="Arial"/>
              </a:rPr>
              <a:t>Varus</a:t>
            </a:r>
            <a:endParaRPr sz="2400">
              <a:latin typeface="Arial"/>
              <a:cs typeface="Arial"/>
            </a:endParaRPr>
          </a:p>
          <a:p>
            <a:pPr marL="422275">
              <a:lnSpc>
                <a:spcPct val="100000"/>
              </a:lnSpc>
              <a:spcBef>
                <a:spcPts val="580"/>
              </a:spcBef>
            </a:pPr>
            <a:r>
              <a:rPr sz="2400" spc="-45" dirty="0">
                <a:latin typeface="Arial"/>
                <a:cs typeface="Arial"/>
              </a:rPr>
              <a:t>mid </a:t>
            </a:r>
            <a:r>
              <a:rPr sz="2400" spc="-85" dirty="0">
                <a:latin typeface="Arial"/>
                <a:cs typeface="Arial"/>
              </a:rPr>
              <a:t>tarsal </a:t>
            </a:r>
            <a:r>
              <a:rPr sz="2400" spc="-15" dirty="0">
                <a:latin typeface="Arial"/>
                <a:cs typeface="Arial"/>
              </a:rPr>
              <a:t>joint-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Inversion</a:t>
            </a:r>
            <a:endParaRPr sz="2400">
              <a:latin typeface="Arial"/>
              <a:cs typeface="Arial"/>
            </a:endParaRPr>
          </a:p>
          <a:p>
            <a:pPr marL="491490">
              <a:lnSpc>
                <a:spcPct val="100000"/>
              </a:lnSpc>
              <a:spcBef>
                <a:spcPts val="575"/>
              </a:spcBef>
            </a:pPr>
            <a:r>
              <a:rPr sz="2400" spc="-110" dirty="0">
                <a:latin typeface="Arial"/>
                <a:cs typeface="Arial"/>
              </a:rPr>
              <a:t>Subtalar </a:t>
            </a:r>
            <a:r>
              <a:rPr sz="2400" spc="-10" dirty="0">
                <a:latin typeface="Arial"/>
                <a:cs typeface="Arial"/>
              </a:rPr>
              <a:t>joint-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Neutral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150" dirty="0">
                <a:latin typeface="Arial"/>
                <a:cs typeface="Arial"/>
              </a:rPr>
              <a:t>Forefoot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spc="-240" dirty="0">
                <a:latin typeface="Arial"/>
                <a:cs typeface="Arial"/>
              </a:rPr>
              <a:t>Valgus</a:t>
            </a:r>
            <a:endParaRPr sz="2400">
              <a:latin typeface="Arial"/>
              <a:cs typeface="Arial"/>
            </a:endParaRPr>
          </a:p>
          <a:p>
            <a:pPr marL="491490" marR="28575">
              <a:lnSpc>
                <a:spcPts val="3460"/>
              </a:lnSpc>
              <a:spcBef>
                <a:spcPts val="204"/>
              </a:spcBef>
            </a:pPr>
            <a:r>
              <a:rPr sz="2400" spc="-50" dirty="0">
                <a:latin typeface="Arial"/>
                <a:cs typeface="Arial"/>
              </a:rPr>
              <a:t>mid </a:t>
            </a:r>
            <a:r>
              <a:rPr sz="2400" spc="-85" dirty="0">
                <a:latin typeface="Arial"/>
                <a:cs typeface="Arial"/>
              </a:rPr>
              <a:t>tarsal </a:t>
            </a:r>
            <a:r>
              <a:rPr sz="2400" spc="-10" dirty="0">
                <a:latin typeface="Arial"/>
                <a:cs typeface="Arial"/>
              </a:rPr>
              <a:t>joint-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Eversion  </a:t>
            </a:r>
            <a:r>
              <a:rPr sz="2400" spc="-110" dirty="0">
                <a:latin typeface="Arial"/>
                <a:cs typeface="Arial"/>
              </a:rPr>
              <a:t>Subtalar </a:t>
            </a:r>
            <a:r>
              <a:rPr sz="2400" spc="-10" dirty="0">
                <a:latin typeface="Arial"/>
                <a:cs typeface="Arial"/>
              </a:rPr>
              <a:t>joint-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Neutral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3809999"/>
            <a:ext cx="3633694" cy="304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1219200"/>
            <a:ext cx="3697431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4419599"/>
            <a:ext cx="4495800" cy="2438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461899"/>
            <a:ext cx="6289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90" dirty="0"/>
              <a:t>Observation-</a:t>
            </a:r>
            <a:r>
              <a:rPr sz="4400" spc="-240" dirty="0"/>
              <a:t> </a:t>
            </a:r>
            <a:r>
              <a:rPr sz="4400" spc="-340" dirty="0"/>
              <a:t>Deformities…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9740" y="1445641"/>
            <a:ext cx="3549650" cy="174561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819"/>
              </a:spcBef>
            </a:pPr>
            <a:r>
              <a:rPr sz="2400" b="1" spc="-210" dirty="0">
                <a:latin typeface="Arial"/>
                <a:cs typeface="Arial"/>
              </a:rPr>
              <a:t>Talipes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250" dirty="0">
                <a:latin typeface="Arial"/>
                <a:cs typeface="Arial"/>
              </a:rPr>
              <a:t>Eqinus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Plantar </a:t>
            </a:r>
            <a:r>
              <a:rPr sz="2400" spc="-90" dirty="0">
                <a:latin typeface="Arial"/>
                <a:cs typeface="Arial"/>
              </a:rPr>
              <a:t>flexed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foot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40" dirty="0">
                <a:latin typeface="Arial"/>
                <a:cs typeface="Arial"/>
              </a:rPr>
              <a:t>Can </a:t>
            </a:r>
            <a:r>
              <a:rPr sz="2400" spc="-175" dirty="0">
                <a:latin typeface="Arial"/>
                <a:cs typeface="Arial"/>
              </a:rPr>
              <a:t>cause </a:t>
            </a:r>
            <a:r>
              <a:rPr sz="2400" spc="-60" dirty="0">
                <a:latin typeface="Arial"/>
                <a:cs typeface="Arial"/>
              </a:rPr>
              <a:t>plantar </a:t>
            </a:r>
            <a:r>
              <a:rPr sz="2400" spc="-90" dirty="0">
                <a:latin typeface="Arial"/>
                <a:cs typeface="Arial"/>
              </a:rPr>
              <a:t>fascitis,  </a:t>
            </a:r>
            <a:r>
              <a:rPr sz="2400" spc="-95" dirty="0">
                <a:latin typeface="Arial"/>
                <a:cs typeface="Arial"/>
              </a:rPr>
              <a:t>metatarsalgia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2057400"/>
            <a:ext cx="4876799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148539"/>
            <a:ext cx="6290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90" dirty="0"/>
              <a:t>Observation-</a:t>
            </a:r>
            <a:r>
              <a:rPr sz="4400" spc="-280" dirty="0"/>
              <a:t> </a:t>
            </a:r>
            <a:r>
              <a:rPr sz="4400" spc="-335" dirty="0"/>
              <a:t>Deformities…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92211"/>
            <a:ext cx="3883025" cy="39776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0" dirty="0">
                <a:latin typeface="Arial"/>
                <a:cs typeface="Arial"/>
              </a:rPr>
              <a:t>Claw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290" dirty="0">
                <a:latin typeface="Arial"/>
                <a:cs typeface="Arial"/>
              </a:rPr>
              <a:t>Toes</a:t>
            </a:r>
            <a:endParaRPr sz="2400">
              <a:latin typeface="Arial"/>
              <a:cs typeface="Arial"/>
            </a:endParaRPr>
          </a:p>
          <a:p>
            <a:pPr marL="558165" marR="5080" indent="-67310">
              <a:lnSpc>
                <a:spcPct val="120000"/>
              </a:lnSpc>
              <a:spcBef>
                <a:spcPts val="5"/>
              </a:spcBef>
            </a:pPr>
            <a:r>
              <a:rPr sz="2400" spc="-204" dirty="0">
                <a:latin typeface="Arial"/>
                <a:cs typeface="Arial"/>
              </a:rPr>
              <a:t>MTP </a:t>
            </a:r>
            <a:r>
              <a:rPr sz="2400" spc="-10" dirty="0">
                <a:latin typeface="Arial"/>
                <a:cs typeface="Arial"/>
              </a:rPr>
              <a:t>joint- </a:t>
            </a:r>
            <a:r>
              <a:rPr sz="2400" spc="-110" dirty="0">
                <a:latin typeface="Arial"/>
                <a:cs typeface="Arial"/>
              </a:rPr>
              <a:t>Hyper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Extension  </a:t>
            </a:r>
            <a:r>
              <a:rPr sz="2400" spc="-215" dirty="0">
                <a:latin typeface="Arial"/>
                <a:cs typeface="Arial"/>
              </a:rPr>
              <a:t>IP </a:t>
            </a:r>
            <a:r>
              <a:rPr sz="2400" spc="-10" dirty="0">
                <a:latin typeface="Arial"/>
                <a:cs typeface="Arial"/>
              </a:rPr>
              <a:t>joint-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Flexion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60" dirty="0">
                <a:latin typeface="Arial"/>
                <a:cs typeface="Arial"/>
              </a:rPr>
              <a:t>Hammer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295" dirty="0">
                <a:latin typeface="Arial"/>
                <a:cs typeface="Arial"/>
              </a:rPr>
              <a:t>Toes</a:t>
            </a:r>
            <a:endParaRPr sz="2400">
              <a:latin typeface="Arial"/>
              <a:cs typeface="Arial"/>
            </a:endParaRPr>
          </a:p>
          <a:p>
            <a:pPr marL="558165" marR="678815">
              <a:lnSpc>
                <a:spcPct val="120000"/>
              </a:lnSpc>
            </a:pPr>
            <a:r>
              <a:rPr sz="2400" spc="-170" dirty="0">
                <a:latin typeface="Arial"/>
                <a:cs typeface="Arial"/>
              </a:rPr>
              <a:t>MTP- </a:t>
            </a:r>
            <a:r>
              <a:rPr sz="2400" spc="-100" dirty="0">
                <a:latin typeface="Arial"/>
                <a:cs typeface="Arial"/>
              </a:rPr>
              <a:t>Hyperextended  </a:t>
            </a:r>
            <a:r>
              <a:rPr sz="2400" spc="-220" dirty="0">
                <a:latin typeface="Arial"/>
                <a:cs typeface="Arial"/>
              </a:rPr>
              <a:t>PIP-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Flexed</a:t>
            </a:r>
            <a:endParaRPr sz="2400">
              <a:latin typeface="Arial"/>
              <a:cs typeface="Arial"/>
            </a:endParaRPr>
          </a:p>
          <a:p>
            <a:pPr marL="558165">
              <a:lnSpc>
                <a:spcPct val="100000"/>
              </a:lnSpc>
              <a:spcBef>
                <a:spcPts val="575"/>
              </a:spcBef>
            </a:pPr>
            <a:r>
              <a:rPr sz="2400" spc="-195" dirty="0">
                <a:latin typeface="Arial"/>
                <a:cs typeface="Arial"/>
              </a:rPr>
              <a:t>DIP-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Hyperextended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6638" y="3581400"/>
            <a:ext cx="3880236" cy="2706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990600"/>
            <a:ext cx="4041648" cy="2636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92" y="461899"/>
            <a:ext cx="6289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90" dirty="0"/>
              <a:t>Observation-</a:t>
            </a:r>
            <a:r>
              <a:rPr sz="4400" spc="-240" dirty="0"/>
              <a:t> </a:t>
            </a:r>
            <a:r>
              <a:rPr sz="4400" spc="-340" dirty="0"/>
              <a:t>Deformities…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115816"/>
            <a:ext cx="3319779" cy="17081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160" dirty="0">
                <a:latin typeface="Arial"/>
                <a:cs typeface="Arial"/>
              </a:rPr>
              <a:t>Hallux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229" dirty="0">
                <a:latin typeface="Arial"/>
                <a:cs typeface="Arial"/>
              </a:rPr>
              <a:t>Rigidus</a:t>
            </a:r>
            <a:endParaRPr sz="2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580"/>
              </a:spcBef>
            </a:pPr>
            <a:r>
              <a:rPr sz="2400" spc="-110" dirty="0">
                <a:latin typeface="Arial"/>
                <a:cs typeface="Arial"/>
              </a:rPr>
              <a:t>-Stiffness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14" dirty="0">
                <a:latin typeface="Arial"/>
                <a:cs typeface="Arial"/>
              </a:rPr>
              <a:t>Great </a:t>
            </a:r>
            <a:r>
              <a:rPr sz="2400" spc="-35" dirty="0">
                <a:latin typeface="Arial"/>
                <a:cs typeface="Arial"/>
              </a:rPr>
              <a:t>toe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204" dirty="0">
                <a:latin typeface="Arial"/>
                <a:cs typeface="Arial"/>
              </a:rPr>
              <a:t>MTP</a:t>
            </a:r>
            <a:endParaRPr sz="2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575"/>
              </a:spcBef>
            </a:pPr>
            <a:r>
              <a:rPr sz="2400" spc="-65" dirty="0">
                <a:latin typeface="Arial"/>
                <a:cs typeface="Arial"/>
              </a:rPr>
              <a:t>- </a:t>
            </a:r>
            <a:r>
              <a:rPr sz="2400" spc="-100" dirty="0">
                <a:latin typeface="Arial"/>
                <a:cs typeface="Arial"/>
              </a:rPr>
              <a:t>May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100" dirty="0">
                <a:latin typeface="Arial"/>
                <a:cs typeface="Arial"/>
              </a:rPr>
              <a:t>due </a:t>
            </a:r>
            <a:r>
              <a:rPr sz="2400" spc="15" dirty="0">
                <a:latin typeface="Arial"/>
                <a:cs typeface="Arial"/>
              </a:rPr>
              <a:t>to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OA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905000"/>
            <a:ext cx="35052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552" y="461899"/>
            <a:ext cx="63976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5" dirty="0"/>
              <a:t>Observation</a:t>
            </a:r>
            <a:r>
              <a:rPr sz="4400" spc="-280" dirty="0"/>
              <a:t> </a:t>
            </a:r>
            <a:r>
              <a:rPr sz="4400" spc="-330" dirty="0"/>
              <a:t>–Deformities…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62000" y="1828800"/>
            <a:ext cx="2819400" cy="409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1371600"/>
            <a:ext cx="36322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2517" y="461899"/>
            <a:ext cx="2383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0" dirty="0" err="1" smtClean="0"/>
              <a:t>objectivs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1924685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425" dirty="0">
                <a:latin typeface="Arial"/>
                <a:cs typeface="Arial"/>
              </a:rPr>
              <a:t>Assess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75" dirty="0">
                <a:latin typeface="Arial"/>
                <a:cs typeface="Arial"/>
              </a:rPr>
              <a:t>Diagnose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10" dirty="0">
                <a:latin typeface="Arial"/>
                <a:cs typeface="Arial"/>
              </a:rPr>
              <a:t>Treat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552" y="72339"/>
            <a:ext cx="6394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5" dirty="0"/>
              <a:t>Observation</a:t>
            </a:r>
            <a:r>
              <a:rPr sz="4400" spc="-245" dirty="0"/>
              <a:t> </a:t>
            </a:r>
            <a:r>
              <a:rPr sz="4400" spc="-335" dirty="0"/>
              <a:t>–Deformities…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115816"/>
            <a:ext cx="3644900" cy="26593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4965" indent="-354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25" dirty="0">
                <a:latin typeface="Arial"/>
                <a:cs typeface="Arial"/>
              </a:rPr>
              <a:t>Splay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100" dirty="0">
                <a:latin typeface="Arial"/>
                <a:cs typeface="Arial"/>
              </a:rPr>
              <a:t>foot</a:t>
            </a:r>
            <a:endParaRPr sz="2400">
              <a:latin typeface="Arial"/>
              <a:cs typeface="Arial"/>
            </a:endParaRPr>
          </a:p>
          <a:p>
            <a:pPr marL="763905">
              <a:lnSpc>
                <a:spcPct val="100000"/>
              </a:lnSpc>
              <a:spcBef>
                <a:spcPts val="580"/>
              </a:spcBef>
            </a:pPr>
            <a:r>
              <a:rPr sz="2400" spc="-165" dirty="0">
                <a:latin typeface="Arial"/>
                <a:cs typeface="Arial"/>
              </a:rPr>
              <a:t>Spread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Metatarsal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54965" marR="5080" indent="-354965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29" dirty="0">
                <a:latin typeface="Arial"/>
                <a:cs typeface="Arial"/>
              </a:rPr>
              <a:t>Rocker </a:t>
            </a:r>
            <a:r>
              <a:rPr sz="2400" b="1" spc="-155" dirty="0">
                <a:latin typeface="Arial"/>
                <a:cs typeface="Arial"/>
              </a:rPr>
              <a:t>Bottom </a:t>
            </a:r>
            <a:r>
              <a:rPr sz="2400" b="1" spc="-175" dirty="0">
                <a:latin typeface="Arial"/>
                <a:cs typeface="Arial"/>
              </a:rPr>
              <a:t>Foot  </a:t>
            </a:r>
            <a:r>
              <a:rPr sz="2400" spc="-85" dirty="0">
                <a:latin typeface="Arial"/>
                <a:cs typeface="Arial"/>
              </a:rPr>
              <a:t>Forefoot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dorsiflexion  </a:t>
            </a:r>
            <a:r>
              <a:rPr sz="2400" spc="-120" dirty="0">
                <a:latin typeface="Arial"/>
                <a:cs typeface="Arial"/>
              </a:rPr>
              <a:t>Arch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10" dirty="0">
                <a:latin typeface="Arial"/>
                <a:cs typeface="Arial"/>
              </a:rPr>
              <a:t>be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absent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2938" y="3886372"/>
            <a:ext cx="3002639" cy="2669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085" y="54610"/>
            <a:ext cx="62630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5200" marR="5080" indent="-952500">
              <a:lnSpc>
                <a:spcPct val="100000"/>
              </a:lnSpc>
              <a:spcBef>
                <a:spcPts val="95"/>
              </a:spcBef>
              <a:tabLst>
                <a:tab pos="4298315" algn="l"/>
              </a:tabLst>
            </a:pPr>
            <a:r>
              <a:rPr spc="-330" dirty="0"/>
              <a:t>Standing </a:t>
            </a:r>
            <a:r>
              <a:rPr spc="-285" dirty="0"/>
              <a:t>and </a:t>
            </a:r>
            <a:r>
              <a:rPr spc="-250" dirty="0"/>
              <a:t>Weight </a:t>
            </a:r>
            <a:r>
              <a:rPr spc="-265" dirty="0"/>
              <a:t>bearing:  </a:t>
            </a:r>
            <a:r>
              <a:rPr spc="-245" dirty="0"/>
              <a:t>Anteropsterior	</a:t>
            </a:r>
            <a:r>
              <a:rPr spc="-210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6438"/>
            <a:ext cx="7920355" cy="49764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80" dirty="0">
                <a:latin typeface="Arial"/>
                <a:cs typeface="Arial"/>
              </a:rPr>
              <a:t>Weight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Bearing:</a:t>
            </a:r>
            <a:endParaRPr sz="280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  <a:spcBef>
                <a:spcPts val="670"/>
              </a:spcBef>
            </a:pPr>
            <a:r>
              <a:rPr sz="2800" spc="-190" dirty="0">
                <a:latin typeface="Arial"/>
                <a:cs typeface="Arial"/>
              </a:rPr>
              <a:t>Equal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30" dirty="0">
                <a:latin typeface="Arial"/>
                <a:cs typeface="Arial"/>
              </a:rPr>
              <a:t>both </a:t>
            </a:r>
            <a:r>
              <a:rPr sz="2800" spc="-50" dirty="0">
                <a:latin typeface="Arial"/>
                <a:cs typeface="Arial"/>
              </a:rPr>
              <a:t>feet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36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forefoot/hindfoot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10" dirty="0">
                <a:latin typeface="Arial"/>
                <a:cs typeface="Arial"/>
              </a:rPr>
              <a:t>Position </a:t>
            </a:r>
            <a:r>
              <a:rPr sz="2800" b="1" spc="-130" dirty="0">
                <a:latin typeface="Arial"/>
                <a:cs typeface="Arial"/>
              </a:rPr>
              <a:t>of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20" dirty="0">
                <a:latin typeface="Arial"/>
                <a:cs typeface="Arial"/>
              </a:rPr>
              <a:t>foot</a:t>
            </a:r>
            <a:endParaRPr sz="2800">
              <a:latin typeface="Arial"/>
              <a:cs typeface="Arial"/>
            </a:endParaRPr>
          </a:p>
          <a:p>
            <a:pPr marL="579755">
              <a:lnSpc>
                <a:spcPct val="100000"/>
              </a:lnSpc>
              <a:spcBef>
                <a:spcPts val="670"/>
              </a:spcBef>
            </a:pPr>
            <a:r>
              <a:rPr sz="2800" spc="-70" dirty="0">
                <a:latin typeface="Arial"/>
                <a:cs typeface="Arial"/>
              </a:rPr>
              <a:t>Supination/pronation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29" dirty="0">
                <a:latin typeface="Arial"/>
                <a:cs typeface="Arial"/>
              </a:rPr>
              <a:t>Ask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00" dirty="0">
                <a:latin typeface="Arial"/>
                <a:cs typeface="Arial"/>
              </a:rPr>
              <a:t>Patient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00" dirty="0">
                <a:latin typeface="Arial"/>
                <a:cs typeface="Arial"/>
              </a:rPr>
              <a:t>walk </a:t>
            </a:r>
            <a:r>
              <a:rPr sz="2800" spc="-85" dirty="0">
                <a:latin typeface="Arial"/>
                <a:cs typeface="Arial"/>
              </a:rPr>
              <a:t>on </a:t>
            </a:r>
            <a:r>
              <a:rPr sz="2800" b="1" spc="-155" dirty="0">
                <a:latin typeface="Arial"/>
                <a:cs typeface="Arial"/>
              </a:rPr>
              <a:t>heel </a:t>
            </a:r>
            <a:r>
              <a:rPr sz="2800" b="1" spc="-200" dirty="0">
                <a:latin typeface="Arial"/>
                <a:cs typeface="Arial"/>
              </a:rPr>
              <a:t>and</a:t>
            </a:r>
            <a:r>
              <a:rPr sz="2800" b="1" spc="-459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toes</a:t>
            </a:r>
            <a:r>
              <a:rPr sz="2800" spc="-16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331470" indent="224154">
              <a:lnSpc>
                <a:spcPct val="100000"/>
              </a:lnSpc>
              <a:spcBef>
                <a:spcPts val="675"/>
              </a:spcBef>
            </a:pPr>
            <a:r>
              <a:rPr sz="2800" spc="-210" dirty="0">
                <a:latin typeface="Arial"/>
                <a:cs typeface="Arial"/>
              </a:rPr>
              <a:t>Gives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20" dirty="0">
                <a:latin typeface="Arial"/>
                <a:cs typeface="Arial"/>
              </a:rPr>
              <a:t>idea </a:t>
            </a:r>
            <a:r>
              <a:rPr sz="2800" spc="-65" dirty="0">
                <a:latin typeface="Arial"/>
                <a:cs typeface="Arial"/>
              </a:rPr>
              <a:t>about </a:t>
            </a:r>
            <a:r>
              <a:rPr sz="2800" spc="-145" dirty="0">
                <a:latin typeface="Arial"/>
                <a:cs typeface="Arial"/>
              </a:rPr>
              <a:t>muscle </a:t>
            </a:r>
            <a:r>
              <a:rPr sz="2800" spc="-75" dirty="0">
                <a:latin typeface="Arial"/>
                <a:cs typeface="Arial"/>
              </a:rPr>
              <a:t>power </a:t>
            </a:r>
            <a:r>
              <a:rPr sz="2800" spc="-25" dirty="0">
                <a:latin typeface="Arial"/>
                <a:cs typeface="Arial"/>
              </a:rPr>
              <a:t>or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functional  </a:t>
            </a:r>
            <a:r>
              <a:rPr sz="2800" spc="-155" dirty="0">
                <a:latin typeface="Arial"/>
                <a:cs typeface="Arial"/>
              </a:rPr>
              <a:t>range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motion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70" dirty="0">
                <a:latin typeface="Arial"/>
                <a:cs typeface="Arial"/>
              </a:rPr>
              <a:t>Does </a:t>
            </a:r>
            <a:r>
              <a:rPr sz="2800" b="1" spc="-105" dirty="0">
                <a:latin typeface="Arial"/>
                <a:cs typeface="Arial"/>
              </a:rPr>
              <a:t>the </a:t>
            </a:r>
            <a:r>
              <a:rPr sz="2800" b="1" spc="-120" dirty="0">
                <a:latin typeface="Arial"/>
                <a:cs typeface="Arial"/>
              </a:rPr>
              <a:t>patient </a:t>
            </a:r>
            <a:r>
              <a:rPr sz="2800" b="1" spc="-270" dirty="0">
                <a:latin typeface="Arial"/>
                <a:cs typeface="Arial"/>
              </a:rPr>
              <a:t>use </a:t>
            </a:r>
            <a:r>
              <a:rPr sz="2800" b="1" spc="-275" dirty="0">
                <a:latin typeface="Arial"/>
                <a:cs typeface="Arial"/>
              </a:rPr>
              <a:t>Cane </a:t>
            </a:r>
            <a:r>
              <a:rPr sz="2800" b="1" spc="-155" dirty="0">
                <a:latin typeface="Arial"/>
                <a:cs typeface="Arial"/>
              </a:rPr>
              <a:t>or</a:t>
            </a:r>
            <a:r>
              <a:rPr sz="2800" b="1" spc="260" dirty="0">
                <a:latin typeface="Arial"/>
                <a:cs typeface="Arial"/>
              </a:rPr>
              <a:t> </a:t>
            </a:r>
            <a:r>
              <a:rPr sz="2800" b="1" spc="-245" dirty="0">
                <a:latin typeface="Arial"/>
                <a:cs typeface="Arial"/>
              </a:rPr>
              <a:t>stick</a:t>
            </a:r>
            <a:r>
              <a:rPr sz="2800" spc="-245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355600" marR="5080" indent="304800">
              <a:lnSpc>
                <a:spcPct val="100000"/>
              </a:lnSpc>
              <a:spcBef>
                <a:spcPts val="675"/>
              </a:spcBef>
            </a:pPr>
            <a:r>
              <a:rPr sz="2800" spc="-235" dirty="0">
                <a:latin typeface="Arial"/>
                <a:cs typeface="Arial"/>
              </a:rPr>
              <a:t>Use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80" dirty="0">
                <a:latin typeface="Arial"/>
                <a:cs typeface="Arial"/>
              </a:rPr>
              <a:t>cane </a:t>
            </a:r>
            <a:r>
              <a:rPr sz="2800" spc="-90" dirty="0">
                <a:latin typeface="Arial"/>
                <a:cs typeface="Arial"/>
              </a:rPr>
              <a:t>on opposite </a:t>
            </a:r>
            <a:r>
              <a:rPr sz="2800" spc="-145" dirty="0">
                <a:latin typeface="Arial"/>
                <a:cs typeface="Arial"/>
              </a:rPr>
              <a:t>side </a:t>
            </a:r>
            <a:r>
              <a:rPr sz="2800" spc="-170" dirty="0">
                <a:latin typeface="Arial"/>
                <a:cs typeface="Arial"/>
              </a:rPr>
              <a:t>decrease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95" dirty="0">
                <a:latin typeface="Arial"/>
                <a:cs typeface="Arial"/>
              </a:rPr>
              <a:t>load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on  </a:t>
            </a:r>
            <a:r>
              <a:rPr sz="2800" spc="-120" dirty="0">
                <a:latin typeface="Arial"/>
                <a:cs typeface="Arial"/>
              </a:rPr>
              <a:t>ankle </a:t>
            </a:r>
            <a:r>
              <a:rPr sz="2800" spc="-125" dirty="0">
                <a:latin typeface="Arial"/>
                <a:cs typeface="Arial"/>
              </a:rPr>
              <a:t>by </a:t>
            </a:r>
            <a:r>
              <a:rPr sz="2800" spc="5" dirty="0">
                <a:latin typeface="Arial"/>
                <a:cs typeface="Arial"/>
              </a:rPr>
              <a:t>1/3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05" dirty="0">
                <a:latin typeface="Arial"/>
                <a:cs typeface="Arial"/>
              </a:rPr>
              <a:t>body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weight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6469" marR="5080" indent="-952500">
              <a:lnSpc>
                <a:spcPct val="100000"/>
              </a:lnSpc>
              <a:spcBef>
                <a:spcPts val="95"/>
              </a:spcBef>
              <a:tabLst>
                <a:tab pos="4299585" algn="l"/>
              </a:tabLst>
            </a:pPr>
            <a:r>
              <a:rPr spc="-330" dirty="0"/>
              <a:t>Standing </a:t>
            </a:r>
            <a:r>
              <a:rPr spc="-285" dirty="0"/>
              <a:t>and </a:t>
            </a:r>
            <a:r>
              <a:rPr spc="-250" dirty="0"/>
              <a:t>Weight </a:t>
            </a:r>
            <a:r>
              <a:rPr spc="-265" dirty="0"/>
              <a:t>bearing:  </a:t>
            </a:r>
            <a:r>
              <a:rPr spc="-245" dirty="0"/>
              <a:t>Anteropsterior	</a:t>
            </a:r>
            <a:r>
              <a:rPr spc="-210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4531360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60" dirty="0">
                <a:latin typeface="Arial"/>
                <a:cs typeface="Arial"/>
              </a:rPr>
              <a:t>Check </a:t>
            </a:r>
            <a:r>
              <a:rPr sz="3200" spc="-40" dirty="0">
                <a:latin typeface="Arial"/>
                <a:cs typeface="Arial"/>
              </a:rPr>
              <a:t>the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toes</a:t>
            </a:r>
            <a:endParaRPr sz="3200">
              <a:latin typeface="Arial"/>
              <a:cs typeface="Arial"/>
            </a:endParaRPr>
          </a:p>
          <a:p>
            <a:pPr marL="748665">
              <a:lnSpc>
                <a:spcPct val="100000"/>
              </a:lnSpc>
              <a:spcBef>
                <a:spcPts val="770"/>
              </a:spcBef>
            </a:pPr>
            <a:r>
              <a:rPr sz="3200" spc="55" dirty="0">
                <a:latin typeface="Arial"/>
                <a:cs typeface="Arial"/>
              </a:rPr>
              <a:t>if </a:t>
            </a:r>
            <a:r>
              <a:rPr sz="3200" spc="-45" dirty="0">
                <a:latin typeface="Arial"/>
                <a:cs typeface="Arial"/>
              </a:rPr>
              <a:t>parallel/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straight/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latin typeface="Arial"/>
                <a:cs typeface="Arial"/>
              </a:rPr>
              <a:t>Spurs/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exostosis/Swelling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60" dirty="0">
                <a:latin typeface="Arial"/>
                <a:cs typeface="Arial"/>
              </a:rPr>
              <a:t>Check </a:t>
            </a:r>
            <a:r>
              <a:rPr sz="3200" spc="-15" dirty="0">
                <a:latin typeface="Arial"/>
                <a:cs typeface="Arial"/>
              </a:rPr>
              <a:t>for </a:t>
            </a:r>
            <a:r>
              <a:rPr sz="3200" spc="35" dirty="0">
                <a:latin typeface="Arial"/>
                <a:cs typeface="Arial"/>
              </a:rPr>
              <a:t>tibia/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knee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9280" marR="5080" indent="-1845945">
              <a:lnSpc>
                <a:spcPct val="100000"/>
              </a:lnSpc>
              <a:spcBef>
                <a:spcPts val="95"/>
              </a:spcBef>
              <a:tabLst>
                <a:tab pos="3521075" algn="l"/>
              </a:tabLst>
            </a:pPr>
            <a:r>
              <a:rPr spc="-330" dirty="0"/>
              <a:t>Standing </a:t>
            </a:r>
            <a:r>
              <a:rPr spc="-285" dirty="0"/>
              <a:t>and </a:t>
            </a:r>
            <a:r>
              <a:rPr spc="-250" dirty="0"/>
              <a:t>Weight </a:t>
            </a:r>
            <a:r>
              <a:rPr spc="-265" dirty="0"/>
              <a:t>bearing:  </a:t>
            </a:r>
            <a:r>
              <a:rPr spc="-270" dirty="0"/>
              <a:t>Lateral	</a:t>
            </a:r>
            <a:r>
              <a:rPr spc="-215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88590"/>
            <a:ext cx="379412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Observe </a:t>
            </a:r>
            <a:r>
              <a:rPr sz="2400" spc="-55" dirty="0">
                <a:latin typeface="Arial"/>
                <a:cs typeface="Arial"/>
              </a:rPr>
              <a:t>longitudnal </a:t>
            </a:r>
            <a:r>
              <a:rPr sz="2400" spc="-114" dirty="0">
                <a:latin typeface="Arial"/>
                <a:cs typeface="Arial"/>
              </a:rPr>
              <a:t>arch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foot</a:t>
            </a:r>
            <a:endParaRPr sz="2400">
              <a:latin typeface="Arial"/>
              <a:cs typeface="Arial"/>
            </a:endParaRPr>
          </a:p>
          <a:p>
            <a:pPr marL="355600" marR="15367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696595" algn="l"/>
                <a:tab pos="697865" algn="l"/>
              </a:tabLst>
            </a:pPr>
            <a:r>
              <a:rPr sz="2400" spc="-55" dirty="0">
                <a:latin typeface="Arial"/>
                <a:cs typeface="Arial"/>
              </a:rPr>
              <a:t>Medial longitudnal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arch  </a:t>
            </a:r>
            <a:r>
              <a:rPr sz="2400" spc="-95" dirty="0">
                <a:latin typeface="Arial"/>
                <a:cs typeface="Arial"/>
              </a:rPr>
              <a:t>should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80" dirty="0">
                <a:latin typeface="Arial"/>
                <a:cs typeface="Arial"/>
              </a:rPr>
              <a:t>higher </a:t>
            </a:r>
            <a:r>
              <a:rPr sz="2400" spc="-50" dirty="0">
                <a:latin typeface="Arial"/>
                <a:cs typeface="Arial"/>
              </a:rPr>
              <a:t>than  </a:t>
            </a:r>
            <a:r>
              <a:rPr sz="2400" spc="-55" dirty="0">
                <a:latin typeface="Arial"/>
                <a:cs typeface="Arial"/>
              </a:rPr>
              <a:t>lateral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371600"/>
            <a:ext cx="45720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4218430"/>
            <a:ext cx="4572000" cy="2639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3860" marR="5080" indent="-1660525">
              <a:lnSpc>
                <a:spcPct val="100000"/>
              </a:lnSpc>
              <a:spcBef>
                <a:spcPts val="95"/>
              </a:spcBef>
            </a:pPr>
            <a:r>
              <a:rPr spc="-330" dirty="0"/>
              <a:t>Standing </a:t>
            </a:r>
            <a:r>
              <a:rPr spc="-285" dirty="0"/>
              <a:t>and </a:t>
            </a:r>
            <a:r>
              <a:rPr spc="-250" dirty="0"/>
              <a:t>Weight </a:t>
            </a:r>
            <a:r>
              <a:rPr spc="-265" dirty="0"/>
              <a:t>bearing:  </a:t>
            </a:r>
            <a:r>
              <a:rPr spc="-280" dirty="0"/>
              <a:t>Posterior</a:t>
            </a:r>
            <a:r>
              <a:rPr spc="-195" dirty="0"/>
              <a:t> </a:t>
            </a:r>
            <a:r>
              <a:rPr spc="-210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6712584" cy="41236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75" dirty="0">
                <a:latin typeface="Arial"/>
                <a:cs typeface="Arial"/>
              </a:rPr>
              <a:t>Bulk </a:t>
            </a:r>
            <a:r>
              <a:rPr sz="3200" b="1" spc="-145" dirty="0">
                <a:latin typeface="Arial"/>
                <a:cs typeface="Arial"/>
              </a:rPr>
              <a:t>of </a:t>
            </a:r>
            <a:r>
              <a:rPr sz="3200" b="1" spc="-204" dirty="0">
                <a:latin typeface="Arial"/>
                <a:cs typeface="Arial"/>
              </a:rPr>
              <a:t>calf </a:t>
            </a:r>
            <a:r>
              <a:rPr sz="3200" spc="-35" dirty="0">
                <a:latin typeface="Arial"/>
                <a:cs typeface="Arial"/>
              </a:rPr>
              <a:t>: </a:t>
            </a:r>
            <a:r>
              <a:rPr sz="3200" spc="-145" dirty="0">
                <a:latin typeface="Arial"/>
                <a:cs typeface="Arial"/>
              </a:rPr>
              <a:t>compare </a:t>
            </a:r>
            <a:r>
              <a:rPr sz="3200" spc="-95" dirty="0">
                <a:latin typeface="Arial"/>
                <a:cs typeface="Arial"/>
              </a:rPr>
              <a:t>on </a:t>
            </a:r>
            <a:r>
              <a:rPr sz="3200" spc="-30" dirty="0">
                <a:latin typeface="Arial"/>
                <a:cs typeface="Arial"/>
              </a:rPr>
              <a:t>both</a:t>
            </a:r>
            <a:r>
              <a:rPr sz="3200" spc="-31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sides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45" dirty="0">
                <a:latin typeface="Arial"/>
                <a:cs typeface="Arial"/>
              </a:rPr>
              <a:t>Achillis </a:t>
            </a:r>
            <a:r>
              <a:rPr sz="3200" b="1" spc="-190" dirty="0">
                <a:latin typeface="Arial"/>
                <a:cs typeface="Arial"/>
              </a:rPr>
              <a:t>tendon </a:t>
            </a:r>
            <a:r>
              <a:rPr sz="3200" spc="-35" dirty="0">
                <a:latin typeface="Arial"/>
                <a:cs typeface="Arial"/>
              </a:rPr>
              <a:t>: </a:t>
            </a:r>
            <a:r>
              <a:rPr sz="3200" spc="-114" dirty="0">
                <a:latin typeface="Arial"/>
                <a:cs typeface="Arial"/>
              </a:rPr>
              <a:t>Vertical </a:t>
            </a:r>
            <a:r>
              <a:rPr sz="3200" spc="-100" dirty="0">
                <a:latin typeface="Arial"/>
                <a:cs typeface="Arial"/>
              </a:rPr>
              <a:t>on </a:t>
            </a:r>
            <a:r>
              <a:rPr sz="3200" spc="-30" dirty="0">
                <a:latin typeface="Arial"/>
                <a:cs typeface="Arial"/>
              </a:rPr>
              <a:t>both</a:t>
            </a:r>
            <a:r>
              <a:rPr sz="3200" spc="-36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sides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60" dirty="0">
                <a:latin typeface="Arial"/>
                <a:cs typeface="Arial"/>
              </a:rPr>
              <a:t>Observe calcaneum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spc="-150" dirty="0">
                <a:latin typeface="Arial"/>
                <a:cs typeface="Arial"/>
              </a:rPr>
              <a:t>for</a:t>
            </a:r>
            <a:endParaRPr sz="3200">
              <a:latin typeface="Arial"/>
              <a:cs typeface="Arial"/>
            </a:endParaRPr>
          </a:p>
          <a:p>
            <a:pPr marL="748665" marR="4617720">
              <a:lnSpc>
                <a:spcPct val="120000"/>
              </a:lnSpc>
            </a:pPr>
            <a:r>
              <a:rPr sz="3200" spc="-200" dirty="0">
                <a:latin typeface="Arial"/>
                <a:cs typeface="Arial"/>
              </a:rPr>
              <a:t>shape  </a:t>
            </a:r>
            <a:r>
              <a:rPr sz="3200" spc="-80" dirty="0">
                <a:latin typeface="Arial"/>
                <a:cs typeface="Arial"/>
              </a:rPr>
              <a:t>posi</a:t>
            </a:r>
            <a:r>
              <a:rPr sz="3200" spc="-60" dirty="0">
                <a:latin typeface="Arial"/>
                <a:cs typeface="Arial"/>
              </a:rPr>
              <a:t>t</a:t>
            </a:r>
            <a:r>
              <a:rPr sz="3200" spc="-50" dirty="0">
                <a:latin typeface="Arial"/>
                <a:cs typeface="Arial"/>
              </a:rPr>
              <a:t>ion  </a:t>
            </a:r>
            <a:r>
              <a:rPr sz="3200" spc="-275" dirty="0">
                <a:latin typeface="Arial"/>
                <a:cs typeface="Arial"/>
              </a:rPr>
              <a:t>c</a:t>
            </a:r>
            <a:r>
              <a:rPr sz="3200" spc="-120" dirty="0">
                <a:latin typeface="Arial"/>
                <a:cs typeface="Arial"/>
              </a:rPr>
              <a:t>allo</a:t>
            </a:r>
            <a:r>
              <a:rPr sz="3200" spc="-165" dirty="0">
                <a:latin typeface="Arial"/>
                <a:cs typeface="Arial"/>
              </a:rPr>
              <a:t>s</a:t>
            </a:r>
            <a:r>
              <a:rPr sz="3200" spc="90" dirty="0">
                <a:latin typeface="Arial"/>
                <a:cs typeface="Arial"/>
              </a:rPr>
              <a:t>i</a:t>
            </a:r>
            <a:r>
              <a:rPr sz="3200" spc="105" dirty="0">
                <a:latin typeface="Arial"/>
                <a:cs typeface="Arial"/>
              </a:rPr>
              <a:t>t</a:t>
            </a:r>
            <a:r>
              <a:rPr sz="3200" spc="-150" dirty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29" dirty="0">
                <a:latin typeface="Arial"/>
                <a:cs typeface="Arial"/>
              </a:rPr>
              <a:t>Position </a:t>
            </a:r>
            <a:r>
              <a:rPr sz="3200" b="1" spc="-145" dirty="0">
                <a:latin typeface="Arial"/>
                <a:cs typeface="Arial"/>
              </a:rPr>
              <a:t>of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215" dirty="0">
                <a:latin typeface="Arial"/>
                <a:cs typeface="Arial"/>
              </a:rPr>
              <a:t>malleolus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645" y="461899"/>
            <a:ext cx="4156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25" dirty="0"/>
              <a:t>Foot </a:t>
            </a:r>
            <a:r>
              <a:rPr sz="4400" spc="-245" dirty="0"/>
              <a:t>Print</a:t>
            </a:r>
            <a:r>
              <a:rPr sz="4400" spc="-200" dirty="0"/>
              <a:t> </a:t>
            </a:r>
            <a:r>
              <a:rPr sz="4400" spc="-245" dirty="0"/>
              <a:t>Pattern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188590"/>
            <a:ext cx="3806190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Light </a:t>
            </a:r>
            <a:r>
              <a:rPr sz="2400" dirty="0">
                <a:latin typeface="Arial"/>
                <a:cs typeface="Arial"/>
              </a:rPr>
              <a:t>film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25" dirty="0">
                <a:latin typeface="Arial"/>
                <a:cs typeface="Arial"/>
              </a:rPr>
              <a:t>baby’s </a:t>
            </a:r>
            <a:r>
              <a:rPr sz="2400" spc="-15" dirty="0">
                <a:latin typeface="Arial"/>
                <a:cs typeface="Arial"/>
              </a:rPr>
              <a:t>oil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on  </a:t>
            </a:r>
            <a:r>
              <a:rPr sz="2400" spc="-35" dirty="0">
                <a:latin typeface="Arial"/>
                <a:cs typeface="Arial"/>
              </a:rPr>
              <a:t>patient </a:t>
            </a:r>
            <a:r>
              <a:rPr sz="2400" dirty="0">
                <a:latin typeface="Arial"/>
                <a:cs typeface="Arial"/>
              </a:rPr>
              <a:t>foot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0" dirty="0">
                <a:latin typeface="Arial"/>
                <a:cs typeface="Arial"/>
              </a:rPr>
              <a:t>apply  </a:t>
            </a:r>
            <a:r>
              <a:rPr sz="2400" spc="-65" dirty="0">
                <a:latin typeface="Arial"/>
                <a:cs typeface="Arial"/>
              </a:rPr>
              <a:t>powder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95" dirty="0">
                <a:latin typeface="Arial"/>
                <a:cs typeface="Arial"/>
              </a:rPr>
              <a:t>Ask </a:t>
            </a:r>
            <a:r>
              <a:rPr sz="2400" spc="-35" dirty="0">
                <a:latin typeface="Arial"/>
                <a:cs typeface="Arial"/>
              </a:rPr>
              <a:t>patient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00" dirty="0">
                <a:latin typeface="Arial"/>
                <a:cs typeface="Arial"/>
              </a:rPr>
              <a:t>step </a:t>
            </a:r>
            <a:r>
              <a:rPr sz="2400" spc="-75" dirty="0">
                <a:latin typeface="Arial"/>
                <a:cs typeface="Arial"/>
              </a:rPr>
              <a:t>on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piece 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80" dirty="0">
                <a:latin typeface="Arial"/>
                <a:cs typeface="Arial"/>
              </a:rPr>
              <a:t>colored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paper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5" dirty="0">
                <a:latin typeface="Arial"/>
                <a:cs typeface="Arial"/>
              </a:rPr>
              <a:t>Obsreve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40" dirty="0">
                <a:latin typeface="Arial"/>
                <a:cs typeface="Arial"/>
              </a:rPr>
              <a:t>pattern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2133600"/>
            <a:ext cx="3962400" cy="3006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8885" y="461899"/>
            <a:ext cx="2584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900" dirty="0"/>
              <a:t>P</a:t>
            </a:r>
            <a:r>
              <a:rPr sz="4400" spc="-670" dirty="0"/>
              <a:t>AL</a:t>
            </a:r>
            <a:r>
              <a:rPr sz="4400" spc="-910" dirty="0"/>
              <a:t>P</a:t>
            </a:r>
            <a:r>
              <a:rPr sz="4400" spc="-865" dirty="0"/>
              <a:t>A</a:t>
            </a:r>
            <a:r>
              <a:rPr sz="4400" spc="-325" dirty="0"/>
              <a:t>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78839" y="1811477"/>
            <a:ext cx="6410325" cy="275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5"/>
              </a:spcBef>
            </a:pPr>
            <a:r>
              <a:rPr sz="3200" b="1" spc="-520" dirty="0">
                <a:solidFill>
                  <a:srgbClr val="FF0000"/>
                </a:solidFill>
                <a:latin typeface="Arial"/>
                <a:cs typeface="Arial"/>
              </a:rPr>
              <a:t>SURFACE </a:t>
            </a:r>
            <a:r>
              <a:rPr sz="3200" b="1" spc="-330" dirty="0">
                <a:solidFill>
                  <a:srgbClr val="FF0000"/>
                </a:solidFill>
                <a:latin typeface="Arial"/>
                <a:cs typeface="Arial"/>
              </a:rPr>
              <a:t>ANATOMY IS </a:t>
            </a:r>
            <a:r>
              <a:rPr sz="3200" b="1" spc="-41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b="1" spc="-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80" dirty="0">
                <a:solidFill>
                  <a:srgbClr val="FF0000"/>
                </a:solidFill>
                <a:latin typeface="Arial"/>
                <a:cs typeface="Arial"/>
              </a:rPr>
              <a:t>KEY!!!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170" dirty="0">
                <a:latin typeface="Arial"/>
                <a:cs typeface="Arial"/>
              </a:rPr>
              <a:t>Palpate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for</a:t>
            </a:r>
            <a:endParaRPr sz="3200">
              <a:latin typeface="Arial"/>
              <a:cs typeface="Arial"/>
            </a:endParaRPr>
          </a:p>
          <a:p>
            <a:pPr marL="958850" marR="1377315">
              <a:lnSpc>
                <a:spcPts val="4610"/>
              </a:lnSpc>
              <a:spcBef>
                <a:spcPts val="280"/>
              </a:spcBef>
            </a:pPr>
            <a:r>
              <a:rPr sz="3200" spc="-114" dirty="0">
                <a:latin typeface="Arial"/>
                <a:cs typeface="Arial"/>
              </a:rPr>
              <a:t>local </a:t>
            </a:r>
            <a:r>
              <a:rPr sz="3200" spc="-120" dirty="0">
                <a:latin typeface="Arial"/>
                <a:cs typeface="Arial"/>
              </a:rPr>
              <a:t>rise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32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temperature  </a:t>
            </a:r>
            <a:r>
              <a:rPr sz="3200" spc="-204" dirty="0">
                <a:latin typeface="Arial"/>
                <a:cs typeface="Arial"/>
              </a:rPr>
              <a:t>Local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tenderness</a:t>
            </a:r>
            <a:endParaRPr sz="3200">
              <a:latin typeface="Arial"/>
              <a:cs typeface="Arial"/>
            </a:endParaRPr>
          </a:p>
          <a:p>
            <a:pPr marL="1050290">
              <a:lnSpc>
                <a:spcPct val="100000"/>
              </a:lnSpc>
              <a:spcBef>
                <a:spcPts val="484"/>
              </a:spcBef>
            </a:pPr>
            <a:r>
              <a:rPr sz="3200" spc="-130" dirty="0">
                <a:latin typeface="Arial"/>
                <a:cs typeface="Arial"/>
              </a:rPr>
              <a:t>Palpation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30" dirty="0">
                <a:latin typeface="Arial"/>
                <a:cs typeface="Arial"/>
              </a:rPr>
              <a:t>specific</a:t>
            </a:r>
            <a:r>
              <a:rPr sz="3200" spc="-35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areas-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1264" y="72339"/>
            <a:ext cx="41471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60" dirty="0">
                <a:solidFill>
                  <a:srgbClr val="00AFEF"/>
                </a:solidFill>
                <a:latin typeface="Arial"/>
                <a:cs typeface="Arial"/>
              </a:rPr>
              <a:t>Palpation(Bony)…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51661"/>
            <a:ext cx="180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latin typeface="Arial"/>
                <a:cs typeface="Arial"/>
              </a:rPr>
              <a:t>Medial</a:t>
            </a:r>
            <a:r>
              <a:rPr sz="2400" b="1" spc="-195" dirty="0">
                <a:latin typeface="Arial"/>
                <a:cs typeface="Arial"/>
              </a:rPr>
              <a:t> </a:t>
            </a:r>
            <a:r>
              <a:rPr sz="2400" b="1" spc="-190" dirty="0">
                <a:latin typeface="Arial"/>
                <a:cs typeface="Arial"/>
              </a:rPr>
              <a:t>aspect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5246" y="1600200"/>
            <a:ext cx="3715647" cy="4232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360" dirty="0"/>
              <a:t>Palpation(Bony)…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56461"/>
            <a:ext cx="1810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60" dirty="0">
                <a:latin typeface="Arial"/>
                <a:cs typeface="Arial"/>
              </a:rPr>
              <a:t>Lateral</a:t>
            </a:r>
            <a:r>
              <a:rPr sz="2400" b="1" spc="-210" dirty="0">
                <a:latin typeface="Arial"/>
                <a:cs typeface="Arial"/>
              </a:rPr>
              <a:t> Aspect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424" y="1264864"/>
            <a:ext cx="4084606" cy="4456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0" y="5334000"/>
            <a:ext cx="1316736" cy="1261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225297"/>
            <a:ext cx="5476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75" dirty="0"/>
              <a:t>Palpation </a:t>
            </a:r>
            <a:r>
              <a:rPr sz="4400" spc="-229" dirty="0"/>
              <a:t>(soft</a:t>
            </a:r>
            <a:r>
              <a:rPr sz="4400" spc="-270" dirty="0"/>
              <a:t> </a:t>
            </a:r>
            <a:r>
              <a:rPr sz="4400" spc="-425" dirty="0"/>
              <a:t>tissue)…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898104"/>
            <a:ext cx="3560445" cy="183578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2200" b="1" spc="-200" dirty="0">
                <a:latin typeface="Arial"/>
                <a:cs typeface="Arial"/>
              </a:rPr>
              <a:t>Zone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114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60" dirty="0">
                <a:latin typeface="Arial"/>
                <a:cs typeface="Arial"/>
              </a:rPr>
              <a:t>Head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80" dirty="0">
                <a:latin typeface="Arial"/>
                <a:cs typeface="Arial"/>
              </a:rPr>
              <a:t>1</a:t>
            </a:r>
            <a:r>
              <a:rPr sz="2400" spc="-120" baseline="24305" dirty="0">
                <a:latin typeface="Arial"/>
                <a:cs typeface="Arial"/>
              </a:rPr>
              <a:t>st </a:t>
            </a:r>
            <a:r>
              <a:rPr sz="2400" spc="-125" dirty="0">
                <a:latin typeface="Arial"/>
                <a:cs typeface="Arial"/>
              </a:rPr>
              <a:t>MT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bone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Patholology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65" dirty="0">
                <a:latin typeface="Arial"/>
                <a:cs typeface="Arial"/>
              </a:rPr>
              <a:t>gout,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hallux  </a:t>
            </a:r>
            <a:r>
              <a:rPr sz="2400" spc="-145" dirty="0">
                <a:latin typeface="Arial"/>
                <a:cs typeface="Arial"/>
              </a:rPr>
              <a:t>valgus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053083"/>
            <a:ext cx="4419599" cy="5576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819399"/>
            <a:ext cx="5029200" cy="40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34" y="374649"/>
            <a:ext cx="19710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5" dirty="0"/>
              <a:t>o</a:t>
            </a:r>
            <a:r>
              <a:rPr spc="-370" dirty="0"/>
              <a:t>v</a:t>
            </a:r>
            <a:r>
              <a:rPr spc="-215" dirty="0"/>
              <a:t>e</a:t>
            </a:r>
            <a:r>
              <a:rPr spc="-114" dirty="0"/>
              <a:t>r</a:t>
            </a:r>
            <a:r>
              <a:rPr spc="-210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34542"/>
            <a:ext cx="8039100" cy="41649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135255" indent="-342900">
              <a:lnSpc>
                <a:spcPct val="9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120" dirty="0">
                <a:latin typeface="Arial"/>
                <a:cs typeface="Arial"/>
              </a:rPr>
              <a:t>ankle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foot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35" dirty="0">
                <a:latin typeface="Arial"/>
                <a:cs typeface="Arial"/>
              </a:rPr>
              <a:t>complex </a:t>
            </a:r>
            <a:r>
              <a:rPr sz="2800" spc="-60" dirty="0">
                <a:latin typeface="Arial"/>
                <a:cs typeface="Arial"/>
              </a:rPr>
              <a:t>structure </a:t>
            </a:r>
            <a:r>
              <a:rPr sz="2800" spc="-120" dirty="0">
                <a:latin typeface="Arial"/>
                <a:cs typeface="Arial"/>
              </a:rPr>
              <a:t>comprised 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45" dirty="0">
                <a:latin typeface="Arial"/>
                <a:cs typeface="Arial"/>
              </a:rPr>
              <a:t>28 </a:t>
            </a:r>
            <a:r>
              <a:rPr sz="2800" spc="-155" dirty="0">
                <a:latin typeface="Arial"/>
                <a:cs typeface="Arial"/>
              </a:rPr>
              <a:t>bones </a:t>
            </a:r>
            <a:r>
              <a:rPr sz="2800" spc="-90" dirty="0">
                <a:latin typeface="Arial"/>
                <a:cs typeface="Arial"/>
              </a:rPr>
              <a:t>(including </a:t>
            </a:r>
            <a:r>
              <a:rPr sz="2800" spc="-145" dirty="0">
                <a:latin typeface="Arial"/>
                <a:cs typeface="Arial"/>
              </a:rPr>
              <a:t>2 </a:t>
            </a:r>
            <a:r>
              <a:rPr sz="2800" spc="-165" dirty="0">
                <a:latin typeface="Arial"/>
                <a:cs typeface="Arial"/>
              </a:rPr>
              <a:t>sesamoid </a:t>
            </a:r>
            <a:r>
              <a:rPr sz="2800" spc="-145" dirty="0">
                <a:latin typeface="Arial"/>
                <a:cs typeface="Arial"/>
              </a:rPr>
              <a:t>bones)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45" dirty="0">
                <a:latin typeface="Arial"/>
                <a:cs typeface="Arial"/>
              </a:rPr>
              <a:t>55  </a:t>
            </a:r>
            <a:r>
              <a:rPr sz="2800" spc="-65" dirty="0">
                <a:latin typeface="Arial"/>
                <a:cs typeface="Arial"/>
              </a:rPr>
              <a:t>articulations </a:t>
            </a:r>
            <a:r>
              <a:rPr sz="2800" spc="-90" dirty="0">
                <a:latin typeface="Arial"/>
                <a:cs typeface="Arial"/>
              </a:rPr>
              <a:t>(including </a:t>
            </a:r>
            <a:r>
              <a:rPr sz="2800" spc="-140" dirty="0">
                <a:latin typeface="Arial"/>
                <a:cs typeface="Arial"/>
              </a:rPr>
              <a:t>30 </a:t>
            </a:r>
            <a:r>
              <a:rPr sz="2800" spc="-125" dirty="0">
                <a:latin typeface="Arial"/>
                <a:cs typeface="Arial"/>
              </a:rPr>
              <a:t>synovial </a:t>
            </a:r>
            <a:r>
              <a:rPr sz="2800" spc="-60" dirty="0">
                <a:latin typeface="Arial"/>
                <a:cs typeface="Arial"/>
              </a:rPr>
              <a:t>joints),  </a:t>
            </a:r>
            <a:r>
              <a:rPr sz="2800" spc="-85" dirty="0">
                <a:latin typeface="Arial"/>
                <a:cs typeface="Arial"/>
              </a:rPr>
              <a:t>interconnected </a:t>
            </a:r>
            <a:r>
              <a:rPr sz="2800" spc="-125" dirty="0">
                <a:latin typeface="Arial"/>
                <a:cs typeface="Arial"/>
              </a:rPr>
              <a:t>by </a:t>
            </a:r>
            <a:r>
              <a:rPr sz="2800" spc="-114" dirty="0">
                <a:latin typeface="Arial"/>
                <a:cs typeface="Arial"/>
              </a:rPr>
              <a:t>ligaments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muscles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1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85" dirty="0">
                <a:latin typeface="Arial"/>
                <a:cs typeface="Arial"/>
              </a:rPr>
              <a:t>In </a:t>
            </a:r>
            <a:r>
              <a:rPr sz="2800" spc="-50" dirty="0">
                <a:latin typeface="Arial"/>
                <a:cs typeface="Arial"/>
              </a:rPr>
              <a:t>addition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25" dirty="0">
                <a:latin typeface="Arial"/>
                <a:cs typeface="Arial"/>
              </a:rPr>
              <a:t>sustaining </a:t>
            </a:r>
            <a:r>
              <a:rPr sz="2800" spc="-100" dirty="0">
                <a:latin typeface="Arial"/>
                <a:cs typeface="Arial"/>
              </a:rPr>
              <a:t>substantial </a:t>
            </a:r>
            <a:r>
              <a:rPr sz="2800" spc="-120" dirty="0">
                <a:latin typeface="Arial"/>
                <a:cs typeface="Arial"/>
              </a:rPr>
              <a:t>forces,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foot 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20" dirty="0">
                <a:latin typeface="Arial"/>
                <a:cs typeface="Arial"/>
              </a:rPr>
              <a:t>ankle </a:t>
            </a:r>
            <a:r>
              <a:rPr sz="2800" spc="-150" dirty="0">
                <a:latin typeface="Arial"/>
                <a:cs typeface="Arial"/>
              </a:rPr>
              <a:t>serve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85" dirty="0">
                <a:latin typeface="Arial"/>
                <a:cs typeface="Arial"/>
              </a:rPr>
              <a:t>convert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40" dirty="0">
                <a:latin typeface="Arial"/>
                <a:cs typeface="Arial"/>
              </a:rPr>
              <a:t>rotational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movements  </a:t>
            </a:r>
            <a:r>
              <a:rPr sz="2800" spc="-5" dirty="0">
                <a:latin typeface="Arial"/>
                <a:cs typeface="Arial"/>
              </a:rPr>
              <a:t>that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occur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with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weight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bearing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activities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into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sagittal,  </a:t>
            </a:r>
            <a:r>
              <a:rPr sz="2800" spc="-40" dirty="0">
                <a:latin typeface="Arial"/>
                <a:cs typeface="Arial"/>
              </a:rPr>
              <a:t>frontal, </a:t>
            </a:r>
            <a:r>
              <a:rPr sz="2800" spc="-135" dirty="0">
                <a:latin typeface="Arial"/>
                <a:cs typeface="Arial"/>
              </a:rPr>
              <a:t>and transverse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movements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110439"/>
            <a:ext cx="5474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80" dirty="0"/>
              <a:t>Palpation </a:t>
            </a:r>
            <a:r>
              <a:rPr sz="4400" spc="-229" dirty="0"/>
              <a:t>(soft</a:t>
            </a:r>
            <a:r>
              <a:rPr sz="4400" spc="-215" dirty="0"/>
              <a:t> </a:t>
            </a:r>
            <a:r>
              <a:rPr sz="4400" spc="-430" dirty="0"/>
              <a:t>tissue)…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684021"/>
            <a:ext cx="3792220" cy="145859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400" b="1" spc="-210" dirty="0">
                <a:latin typeface="Arial"/>
                <a:cs typeface="Arial"/>
              </a:rPr>
              <a:t>Zone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Navicular </a:t>
            </a:r>
            <a:r>
              <a:rPr sz="2400" spc="-60" dirty="0">
                <a:latin typeface="Arial"/>
                <a:cs typeface="Arial"/>
              </a:rPr>
              <a:t>tubercle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talar  </a:t>
            </a:r>
            <a:r>
              <a:rPr sz="2400" spc="-120" dirty="0">
                <a:latin typeface="Arial"/>
                <a:cs typeface="Arial"/>
              </a:rPr>
              <a:t>head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86000"/>
            <a:ext cx="56388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990600"/>
            <a:ext cx="3505200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0"/>
            <a:ext cx="5474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80" dirty="0"/>
              <a:t>Palpation </a:t>
            </a:r>
            <a:r>
              <a:rPr sz="4400" spc="-229" dirty="0"/>
              <a:t>(soft</a:t>
            </a:r>
            <a:r>
              <a:rPr sz="4400" spc="-215" dirty="0"/>
              <a:t> </a:t>
            </a:r>
            <a:r>
              <a:rPr sz="4400" spc="-430" dirty="0"/>
              <a:t>tissue)…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890902"/>
            <a:ext cx="3975100" cy="505079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990"/>
              </a:spcBef>
              <a:tabLst>
                <a:tab pos="1309370" algn="l"/>
              </a:tabLst>
            </a:pPr>
            <a:r>
              <a:rPr sz="2400" b="1" spc="-210" dirty="0">
                <a:latin typeface="Arial"/>
                <a:cs typeface="Arial"/>
              </a:rPr>
              <a:t>Zone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3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-	</a:t>
            </a:r>
            <a:r>
              <a:rPr sz="2400" b="1" spc="-90" dirty="0">
                <a:latin typeface="Arial"/>
                <a:cs typeface="Arial"/>
              </a:rPr>
              <a:t>Medial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malleolus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10" dirty="0">
                <a:latin typeface="Arial"/>
                <a:cs typeface="Arial"/>
              </a:rPr>
              <a:t>Palpate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50" dirty="0">
                <a:latin typeface="Arial"/>
                <a:cs typeface="Arial"/>
              </a:rPr>
              <a:t>Deltoid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ligament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511809" indent="-342900">
              <a:lnSpc>
                <a:spcPct val="100000"/>
              </a:lnSpc>
              <a:buChar char="•"/>
              <a:tabLst>
                <a:tab pos="411480" algn="l"/>
                <a:tab pos="412115" algn="l"/>
              </a:tabLst>
            </a:pPr>
            <a:r>
              <a:rPr sz="2000" spc="-70" dirty="0">
                <a:latin typeface="Arial"/>
                <a:cs typeface="Arial"/>
              </a:rPr>
              <a:t>palpate </a:t>
            </a:r>
            <a:r>
              <a:rPr sz="2000" spc="-35" dirty="0">
                <a:latin typeface="Arial"/>
                <a:cs typeface="Arial"/>
              </a:rPr>
              <a:t>follwing </a:t>
            </a:r>
            <a:r>
              <a:rPr sz="2000" spc="-45" dirty="0">
                <a:latin typeface="Arial"/>
                <a:cs typeface="Arial"/>
              </a:rPr>
              <a:t>structure </a:t>
            </a:r>
            <a:r>
              <a:rPr sz="2000" spc="-25" dirty="0">
                <a:latin typeface="Arial"/>
                <a:cs typeface="Arial"/>
              </a:rPr>
              <a:t>in  </a:t>
            </a:r>
            <a:r>
              <a:rPr sz="2000" spc="-90" dirty="0">
                <a:latin typeface="Arial"/>
                <a:cs typeface="Arial"/>
              </a:rPr>
              <a:t>depression </a:t>
            </a:r>
            <a:r>
              <a:rPr sz="2000" spc="-60" dirty="0">
                <a:latin typeface="Arial"/>
                <a:cs typeface="Arial"/>
              </a:rPr>
              <a:t>between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posterior  </a:t>
            </a:r>
            <a:r>
              <a:rPr sz="2000" spc="-100" dirty="0">
                <a:latin typeface="Arial"/>
                <a:cs typeface="Arial"/>
              </a:rPr>
              <a:t>aspect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65" dirty="0">
                <a:latin typeface="Arial"/>
                <a:cs typeface="Arial"/>
              </a:rPr>
              <a:t>medial </a:t>
            </a:r>
            <a:r>
              <a:rPr sz="2000" spc="-45" dirty="0">
                <a:latin typeface="Arial"/>
                <a:cs typeface="Arial"/>
              </a:rPr>
              <a:t>malleoli </a:t>
            </a:r>
            <a:r>
              <a:rPr sz="2000" spc="-95" dirty="0">
                <a:latin typeface="Arial"/>
                <a:cs typeface="Arial"/>
              </a:rPr>
              <a:t>and  </a:t>
            </a:r>
            <a:r>
              <a:rPr sz="2000" spc="-70" dirty="0">
                <a:latin typeface="Arial"/>
                <a:cs typeface="Arial"/>
              </a:rPr>
              <a:t>achillis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tendon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525780">
              <a:lnSpc>
                <a:spcPct val="100000"/>
              </a:lnSpc>
              <a:spcBef>
                <a:spcPts val="5"/>
              </a:spcBef>
            </a:pPr>
            <a:r>
              <a:rPr sz="2000" spc="-80" dirty="0">
                <a:latin typeface="Arial"/>
                <a:cs typeface="Arial"/>
              </a:rPr>
              <a:t>-Tibialis </a:t>
            </a:r>
            <a:r>
              <a:rPr sz="2000" spc="-45" dirty="0">
                <a:latin typeface="Arial"/>
                <a:cs typeface="Arial"/>
              </a:rPr>
              <a:t>posterior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tendon</a:t>
            </a:r>
            <a:endParaRPr sz="20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480"/>
              </a:spcBef>
            </a:pPr>
            <a:r>
              <a:rPr sz="2000" spc="-105" dirty="0">
                <a:latin typeface="Arial"/>
                <a:cs typeface="Arial"/>
              </a:rPr>
              <a:t>-Flexor </a:t>
            </a:r>
            <a:r>
              <a:rPr sz="2000" spc="-35" dirty="0">
                <a:latin typeface="Arial"/>
                <a:cs typeface="Arial"/>
              </a:rPr>
              <a:t>digitorum </a:t>
            </a:r>
            <a:r>
              <a:rPr sz="2000" spc="-90" dirty="0">
                <a:latin typeface="Arial"/>
                <a:cs typeface="Arial"/>
              </a:rPr>
              <a:t>longus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tendon;</a:t>
            </a:r>
            <a:endParaRPr sz="20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480"/>
              </a:spcBef>
            </a:pPr>
            <a:r>
              <a:rPr sz="2000" spc="-55" dirty="0">
                <a:latin typeface="Arial"/>
                <a:cs typeface="Arial"/>
              </a:rPr>
              <a:t>- </a:t>
            </a:r>
            <a:r>
              <a:rPr sz="2000" spc="-75" dirty="0">
                <a:latin typeface="Arial"/>
                <a:cs typeface="Arial"/>
              </a:rPr>
              <a:t>Posterior </a:t>
            </a:r>
            <a:r>
              <a:rPr sz="2000" spc="-10" dirty="0">
                <a:latin typeface="Arial"/>
                <a:cs typeface="Arial"/>
              </a:rPr>
              <a:t>tibial </a:t>
            </a:r>
            <a:r>
              <a:rPr sz="2000" spc="-35" dirty="0">
                <a:latin typeface="Arial"/>
                <a:cs typeface="Arial"/>
              </a:rPr>
              <a:t>artery </a:t>
            </a:r>
            <a:r>
              <a:rPr sz="2000" spc="-90" dirty="0">
                <a:latin typeface="Arial"/>
                <a:cs typeface="Arial"/>
              </a:rPr>
              <a:t>and</a:t>
            </a:r>
            <a:r>
              <a:rPr sz="2000" spc="-3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tibial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70" dirty="0">
                <a:latin typeface="Arial"/>
                <a:cs typeface="Arial"/>
              </a:rPr>
              <a:t>nerve;</a:t>
            </a:r>
            <a:endParaRPr sz="2000">
              <a:latin typeface="Arial"/>
              <a:cs typeface="Arial"/>
            </a:endParaRPr>
          </a:p>
          <a:p>
            <a:pPr marL="640715">
              <a:lnSpc>
                <a:spcPct val="100000"/>
              </a:lnSpc>
              <a:spcBef>
                <a:spcPts val="480"/>
              </a:spcBef>
            </a:pPr>
            <a:r>
              <a:rPr sz="2000" spc="-105" dirty="0">
                <a:latin typeface="Arial"/>
                <a:cs typeface="Arial"/>
              </a:rPr>
              <a:t>-Flexor </a:t>
            </a:r>
            <a:r>
              <a:rPr sz="2000" spc="-80" dirty="0">
                <a:latin typeface="Arial"/>
                <a:cs typeface="Arial"/>
              </a:rPr>
              <a:t>hallucis </a:t>
            </a:r>
            <a:r>
              <a:rPr sz="2000" spc="-90" dirty="0">
                <a:latin typeface="Arial"/>
                <a:cs typeface="Arial"/>
              </a:rPr>
              <a:t>longus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tendon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153667"/>
            <a:ext cx="4724400" cy="5475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461899"/>
            <a:ext cx="5476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5" dirty="0"/>
              <a:t>Palpation </a:t>
            </a:r>
            <a:r>
              <a:rPr sz="4400" spc="-229" dirty="0"/>
              <a:t>(soft</a:t>
            </a:r>
            <a:r>
              <a:rPr sz="4400" spc="-270" dirty="0"/>
              <a:t> </a:t>
            </a:r>
            <a:r>
              <a:rPr sz="4400" spc="-425" dirty="0"/>
              <a:t>tissue)…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32661"/>
            <a:ext cx="3818254" cy="46393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988060">
              <a:lnSpc>
                <a:spcPts val="2110"/>
              </a:lnSpc>
              <a:spcBef>
                <a:spcPts val="605"/>
              </a:spcBef>
            </a:pPr>
            <a:r>
              <a:rPr sz="2200" b="1" spc="-200" dirty="0">
                <a:latin typeface="Arial"/>
                <a:cs typeface="Arial"/>
              </a:rPr>
              <a:t>Zone </a:t>
            </a:r>
            <a:r>
              <a:rPr sz="2200" b="1" spc="-114" dirty="0">
                <a:latin typeface="Arial"/>
                <a:cs typeface="Arial"/>
              </a:rPr>
              <a:t>4 </a:t>
            </a:r>
            <a:r>
              <a:rPr sz="2200" b="1" spc="-65" dirty="0">
                <a:latin typeface="Arial"/>
                <a:cs typeface="Arial"/>
              </a:rPr>
              <a:t>- </a:t>
            </a:r>
            <a:r>
              <a:rPr sz="2200" b="1" spc="-200" dirty="0">
                <a:latin typeface="Arial"/>
                <a:cs typeface="Arial"/>
              </a:rPr>
              <a:t>Dorsum </a:t>
            </a:r>
            <a:r>
              <a:rPr sz="2200" b="1" spc="-105" dirty="0">
                <a:latin typeface="Arial"/>
                <a:cs typeface="Arial"/>
              </a:rPr>
              <a:t>of </a:t>
            </a:r>
            <a:r>
              <a:rPr sz="2200" b="1" spc="-100" dirty="0">
                <a:latin typeface="Arial"/>
                <a:cs typeface="Arial"/>
              </a:rPr>
              <a:t>foot  </a:t>
            </a:r>
            <a:r>
              <a:rPr sz="2200" b="1" spc="-114" dirty="0">
                <a:latin typeface="Arial"/>
                <a:cs typeface="Arial"/>
              </a:rPr>
              <a:t>between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14" dirty="0">
                <a:latin typeface="Arial"/>
                <a:cs typeface="Arial"/>
              </a:rPr>
              <a:t>malleoli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spcBef>
                <a:spcPts val="5"/>
              </a:spcBef>
              <a:buChar char="•"/>
              <a:tabLst>
                <a:tab pos="419100" algn="l"/>
                <a:tab pos="419734" algn="l"/>
              </a:tabLst>
            </a:pPr>
            <a:r>
              <a:rPr sz="2200" spc="-114" dirty="0">
                <a:latin typeface="Arial"/>
                <a:cs typeface="Arial"/>
              </a:rPr>
              <a:t>3 </a:t>
            </a:r>
            <a:r>
              <a:rPr sz="2200" spc="-25" dirty="0">
                <a:latin typeface="Arial"/>
                <a:cs typeface="Arial"/>
              </a:rPr>
              <a:t>important </a:t>
            </a:r>
            <a:r>
              <a:rPr sz="2200" spc="-80" dirty="0">
                <a:latin typeface="Arial"/>
                <a:cs typeface="Arial"/>
              </a:rPr>
              <a:t>tendons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27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one  </a:t>
            </a:r>
            <a:r>
              <a:rPr sz="2200" spc="-145" dirty="0">
                <a:latin typeface="Arial"/>
                <a:cs typeface="Arial"/>
              </a:rPr>
              <a:t>vessel </a:t>
            </a:r>
            <a:r>
              <a:rPr sz="2200" spc="-5" dirty="0">
                <a:latin typeface="Arial"/>
                <a:cs typeface="Arial"/>
              </a:rPr>
              <a:t>that </a:t>
            </a:r>
            <a:r>
              <a:rPr sz="2200" spc="-180" dirty="0">
                <a:latin typeface="Arial"/>
                <a:cs typeface="Arial"/>
              </a:rPr>
              <a:t>pass </a:t>
            </a:r>
            <a:r>
              <a:rPr sz="2200" spc="-70" dirty="0">
                <a:latin typeface="Arial"/>
                <a:cs typeface="Arial"/>
              </a:rPr>
              <a:t>between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50" dirty="0">
                <a:latin typeface="Arial"/>
                <a:cs typeface="Arial"/>
              </a:rPr>
              <a:t>malleoli. </a:t>
            </a:r>
            <a:r>
              <a:rPr sz="2200" spc="-125" dirty="0">
                <a:latin typeface="Arial"/>
                <a:cs typeface="Arial"/>
              </a:rPr>
              <a:t>From </a:t>
            </a:r>
            <a:r>
              <a:rPr sz="2200" spc="-75" dirty="0">
                <a:latin typeface="Arial"/>
                <a:cs typeface="Arial"/>
              </a:rPr>
              <a:t>medial </a:t>
            </a:r>
            <a:r>
              <a:rPr sz="2200" spc="15" dirty="0">
                <a:latin typeface="Arial"/>
                <a:cs typeface="Arial"/>
              </a:rPr>
              <a:t>to  </a:t>
            </a:r>
            <a:r>
              <a:rPr sz="2200" spc="-55" dirty="0">
                <a:latin typeface="Arial"/>
                <a:cs typeface="Arial"/>
              </a:rPr>
              <a:t>lateral </a:t>
            </a:r>
            <a:r>
              <a:rPr sz="2200" spc="-50" dirty="0">
                <a:latin typeface="Arial"/>
                <a:cs typeface="Arial"/>
              </a:rPr>
              <a:t>they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are:</a:t>
            </a:r>
            <a:endParaRPr sz="2200">
              <a:latin typeface="Arial"/>
              <a:cs typeface="Arial"/>
            </a:endParaRPr>
          </a:p>
          <a:p>
            <a:pPr marL="584200" marR="506730" lvl="1" indent="-64135">
              <a:lnSpc>
                <a:spcPct val="110000"/>
              </a:lnSpc>
              <a:buChar char="-"/>
              <a:tabLst>
                <a:tab pos="669925" algn="l"/>
              </a:tabLst>
            </a:pPr>
            <a:r>
              <a:rPr sz="2200" spc="-95" dirty="0">
                <a:latin typeface="Arial"/>
                <a:cs typeface="Arial"/>
              </a:rPr>
              <a:t>Tibialis </a:t>
            </a:r>
            <a:r>
              <a:rPr sz="2200" spc="-40" dirty="0">
                <a:latin typeface="Arial"/>
                <a:cs typeface="Arial"/>
              </a:rPr>
              <a:t>anterior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tendon  </a:t>
            </a:r>
            <a:r>
              <a:rPr sz="2200" spc="-120" dirty="0">
                <a:latin typeface="Arial"/>
                <a:cs typeface="Arial"/>
              </a:rPr>
              <a:t>Extensor </a:t>
            </a:r>
            <a:r>
              <a:rPr sz="2200" spc="-90" dirty="0">
                <a:latin typeface="Arial"/>
                <a:cs typeface="Arial"/>
              </a:rPr>
              <a:t>hallucis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longus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375"/>
              </a:lnSpc>
            </a:pPr>
            <a:r>
              <a:rPr sz="2200" spc="-55" dirty="0">
                <a:latin typeface="Arial"/>
                <a:cs typeface="Arial"/>
              </a:rPr>
              <a:t>tendon</a:t>
            </a:r>
            <a:endParaRPr sz="2200">
              <a:latin typeface="Arial"/>
              <a:cs typeface="Arial"/>
            </a:endParaRPr>
          </a:p>
          <a:p>
            <a:pPr marL="584200" lvl="1" indent="-64135">
              <a:lnSpc>
                <a:spcPct val="100000"/>
              </a:lnSpc>
              <a:spcBef>
                <a:spcPts val="265"/>
              </a:spcBef>
              <a:buChar char="-"/>
              <a:tabLst>
                <a:tab pos="669925" algn="l"/>
              </a:tabLst>
            </a:pPr>
            <a:r>
              <a:rPr sz="2200" spc="-120" dirty="0">
                <a:latin typeface="Arial"/>
                <a:cs typeface="Arial"/>
              </a:rPr>
              <a:t>Dorsal </a:t>
            </a:r>
            <a:r>
              <a:rPr sz="2200" spc="-90" dirty="0">
                <a:latin typeface="Arial"/>
                <a:cs typeface="Arial"/>
              </a:rPr>
              <a:t>pedal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artery;</a:t>
            </a:r>
            <a:endParaRPr sz="2200">
              <a:latin typeface="Arial"/>
              <a:cs typeface="Arial"/>
            </a:endParaRPr>
          </a:p>
          <a:p>
            <a:pPr marL="355600" marR="255270" indent="228600">
              <a:lnSpc>
                <a:spcPts val="2380"/>
              </a:lnSpc>
              <a:spcBef>
                <a:spcPts val="560"/>
              </a:spcBef>
            </a:pPr>
            <a:r>
              <a:rPr sz="2200" spc="-120" dirty="0">
                <a:latin typeface="Arial"/>
                <a:cs typeface="Arial"/>
              </a:rPr>
              <a:t>Extensor </a:t>
            </a:r>
            <a:r>
              <a:rPr sz="2200" spc="-40" dirty="0">
                <a:latin typeface="Arial"/>
                <a:cs typeface="Arial"/>
              </a:rPr>
              <a:t>digitorum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longus  </a:t>
            </a:r>
            <a:r>
              <a:rPr sz="2200" spc="-55" dirty="0">
                <a:latin typeface="Arial"/>
                <a:cs typeface="Arial"/>
              </a:rPr>
              <a:t>tendon</a:t>
            </a:r>
            <a:endParaRPr sz="2200">
              <a:latin typeface="Arial"/>
              <a:cs typeface="Arial"/>
            </a:endParaRPr>
          </a:p>
          <a:p>
            <a:pPr marL="648335">
              <a:lnSpc>
                <a:spcPct val="100000"/>
              </a:lnSpc>
              <a:spcBef>
                <a:spcPts val="225"/>
              </a:spcBef>
            </a:pPr>
            <a:r>
              <a:rPr sz="2200" spc="-130" dirty="0">
                <a:latin typeface="Arial"/>
                <a:cs typeface="Arial"/>
              </a:rPr>
              <a:t>-Peroneus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Tertiu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1600200"/>
            <a:ext cx="3581400" cy="4693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66824"/>
            <a:ext cx="2834640" cy="62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80"/>
              </a:lnSpc>
              <a:spcBef>
                <a:spcPts val="95"/>
              </a:spcBef>
            </a:pPr>
            <a:r>
              <a:rPr sz="2200" spc="-200" dirty="0">
                <a:solidFill>
                  <a:srgbClr val="000000"/>
                </a:solidFill>
              </a:rPr>
              <a:t>Zone </a:t>
            </a:r>
            <a:r>
              <a:rPr sz="2200" spc="-110" dirty="0">
                <a:solidFill>
                  <a:srgbClr val="000000"/>
                </a:solidFill>
              </a:rPr>
              <a:t>4 </a:t>
            </a:r>
            <a:r>
              <a:rPr sz="2200" spc="-60" dirty="0">
                <a:solidFill>
                  <a:srgbClr val="000000"/>
                </a:solidFill>
              </a:rPr>
              <a:t>- </a:t>
            </a:r>
            <a:r>
              <a:rPr sz="2200" spc="-195" dirty="0">
                <a:solidFill>
                  <a:srgbClr val="000000"/>
                </a:solidFill>
              </a:rPr>
              <a:t>Dorsum </a:t>
            </a:r>
            <a:r>
              <a:rPr sz="2200" spc="-105" dirty="0">
                <a:solidFill>
                  <a:srgbClr val="000000"/>
                </a:solidFill>
              </a:rPr>
              <a:t>of</a:t>
            </a:r>
            <a:r>
              <a:rPr sz="2200" spc="-80" dirty="0">
                <a:solidFill>
                  <a:srgbClr val="000000"/>
                </a:solidFill>
              </a:rPr>
              <a:t> </a:t>
            </a:r>
            <a:r>
              <a:rPr sz="2200" spc="-100" dirty="0">
                <a:solidFill>
                  <a:srgbClr val="000000"/>
                </a:solidFill>
              </a:rPr>
              <a:t>foot</a:t>
            </a:r>
            <a:endParaRPr sz="2200"/>
          </a:p>
          <a:p>
            <a:pPr marL="12700">
              <a:lnSpc>
                <a:spcPts val="2380"/>
              </a:lnSpc>
            </a:pPr>
            <a:r>
              <a:rPr sz="2200" spc="-114" dirty="0">
                <a:solidFill>
                  <a:srgbClr val="000000"/>
                </a:solidFill>
              </a:rPr>
              <a:t>between</a:t>
            </a:r>
            <a:r>
              <a:rPr sz="2200" spc="-95" dirty="0">
                <a:solidFill>
                  <a:srgbClr val="000000"/>
                </a:solidFill>
              </a:rPr>
              <a:t> </a:t>
            </a:r>
            <a:r>
              <a:rPr sz="2200" spc="-175" dirty="0">
                <a:solidFill>
                  <a:srgbClr val="000000"/>
                </a:solidFill>
              </a:rPr>
              <a:t>malleoli…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3733800" y="1142998"/>
            <a:ext cx="4800600" cy="571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34239"/>
            <a:ext cx="5474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80" dirty="0"/>
              <a:t>Palpation </a:t>
            </a:r>
            <a:r>
              <a:rPr sz="4400" spc="-229" dirty="0"/>
              <a:t>(soft</a:t>
            </a:r>
            <a:r>
              <a:rPr sz="4400" spc="-215" dirty="0"/>
              <a:t> </a:t>
            </a:r>
            <a:r>
              <a:rPr sz="4400" spc="-430" dirty="0"/>
              <a:t>tissue)…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672196"/>
            <a:ext cx="3867785" cy="581977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b="1" spc="-210" dirty="0">
                <a:latin typeface="Arial"/>
                <a:cs typeface="Arial"/>
              </a:rPr>
              <a:t>Zone </a:t>
            </a:r>
            <a:r>
              <a:rPr sz="2400" b="1" spc="-120" dirty="0">
                <a:latin typeface="Arial"/>
                <a:cs typeface="Arial"/>
              </a:rPr>
              <a:t>5 </a:t>
            </a:r>
            <a:r>
              <a:rPr sz="2400" b="1" spc="-140" dirty="0">
                <a:latin typeface="Arial"/>
                <a:cs typeface="Arial"/>
              </a:rPr>
              <a:t>– </a:t>
            </a:r>
            <a:r>
              <a:rPr sz="2400" b="1" spc="-160" dirty="0">
                <a:latin typeface="Arial"/>
                <a:cs typeface="Arial"/>
              </a:rPr>
              <a:t>Lateral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Malleoli</a:t>
            </a:r>
            <a:endParaRPr sz="2400">
              <a:latin typeface="Arial"/>
              <a:cs typeface="Arial"/>
            </a:endParaRPr>
          </a:p>
          <a:p>
            <a:pPr marL="355600" marR="4826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14" dirty="0">
                <a:latin typeface="Arial"/>
                <a:cs typeface="Arial"/>
              </a:rPr>
              <a:t>3 </a:t>
            </a:r>
            <a:r>
              <a:rPr sz="2200" spc="-65" dirty="0">
                <a:latin typeface="Arial"/>
                <a:cs typeface="Arial"/>
              </a:rPr>
              <a:t>clinically </a:t>
            </a:r>
            <a:r>
              <a:rPr sz="2200" spc="-25" dirty="0">
                <a:latin typeface="Arial"/>
                <a:cs typeface="Arial"/>
              </a:rPr>
              <a:t>important  </a:t>
            </a:r>
            <a:r>
              <a:rPr sz="2200" spc="-90" dirty="0">
                <a:latin typeface="Arial"/>
                <a:cs typeface="Arial"/>
              </a:rPr>
              <a:t>ligaments, </a:t>
            </a:r>
            <a:r>
              <a:rPr sz="2200" spc="-65" dirty="0">
                <a:latin typeface="Arial"/>
                <a:cs typeface="Arial"/>
              </a:rPr>
              <a:t>which </a:t>
            </a:r>
            <a:r>
              <a:rPr sz="2200" spc="-95" dirty="0">
                <a:latin typeface="Arial"/>
                <a:cs typeface="Arial"/>
              </a:rPr>
              <a:t>comprise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55" dirty="0">
                <a:latin typeface="Arial"/>
                <a:cs typeface="Arial"/>
              </a:rPr>
              <a:t>lateral </a:t>
            </a:r>
            <a:r>
              <a:rPr sz="2200" spc="-65" dirty="0">
                <a:latin typeface="Arial"/>
                <a:cs typeface="Arial"/>
              </a:rPr>
              <a:t>collateral </a:t>
            </a:r>
            <a:r>
              <a:rPr sz="2200" spc="-90" dirty="0">
                <a:latin typeface="Arial"/>
                <a:cs typeface="Arial"/>
              </a:rPr>
              <a:t>ligaments </a:t>
            </a:r>
            <a:r>
              <a:rPr sz="2200" dirty="0">
                <a:latin typeface="Arial"/>
                <a:cs typeface="Arial"/>
              </a:rPr>
              <a:t>of 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95" dirty="0">
                <a:latin typeface="Arial"/>
                <a:cs typeface="Arial"/>
              </a:rPr>
              <a:t>ankle </a:t>
            </a:r>
            <a:r>
              <a:rPr sz="2200" dirty="0">
                <a:latin typeface="Arial"/>
                <a:cs typeface="Arial"/>
              </a:rPr>
              <a:t>joint </a:t>
            </a:r>
            <a:r>
              <a:rPr sz="2200" spc="-60" dirty="0">
                <a:latin typeface="Arial"/>
                <a:cs typeface="Arial"/>
              </a:rPr>
              <a:t>. </a:t>
            </a:r>
            <a:r>
              <a:rPr sz="2200" spc="-125" dirty="0">
                <a:latin typeface="Arial"/>
                <a:cs typeface="Arial"/>
              </a:rPr>
              <a:t>From </a:t>
            </a:r>
            <a:r>
              <a:rPr sz="2200" spc="-35" dirty="0">
                <a:latin typeface="Arial"/>
                <a:cs typeface="Arial"/>
              </a:rPr>
              <a:t>anterior 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70" dirty="0">
                <a:latin typeface="Arial"/>
                <a:cs typeface="Arial"/>
              </a:rPr>
              <a:t>posterior, </a:t>
            </a:r>
            <a:r>
              <a:rPr sz="2200" spc="-55" dirty="0">
                <a:latin typeface="Arial"/>
                <a:cs typeface="Arial"/>
              </a:rPr>
              <a:t>they</a:t>
            </a:r>
            <a:r>
              <a:rPr sz="2200" spc="-26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are:</a:t>
            </a:r>
            <a:endParaRPr sz="22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  <a:spcBef>
                <a:spcPts val="535"/>
              </a:spcBef>
            </a:pPr>
            <a:r>
              <a:rPr sz="2200" spc="-45" dirty="0">
                <a:latin typeface="Arial"/>
                <a:cs typeface="Arial"/>
              </a:rPr>
              <a:t>-Anterior </a:t>
            </a:r>
            <a:r>
              <a:rPr sz="2200" spc="-35" dirty="0">
                <a:latin typeface="Arial"/>
                <a:cs typeface="Arial"/>
              </a:rPr>
              <a:t>talofibular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ligament</a:t>
            </a:r>
            <a:endParaRPr sz="2200">
              <a:latin typeface="Arial"/>
              <a:cs typeface="Arial"/>
            </a:endParaRPr>
          </a:p>
          <a:p>
            <a:pPr marL="457834">
              <a:lnSpc>
                <a:spcPct val="100000"/>
              </a:lnSpc>
              <a:spcBef>
                <a:spcPts val="525"/>
              </a:spcBef>
            </a:pPr>
            <a:r>
              <a:rPr sz="2200" spc="-95" dirty="0">
                <a:latin typeface="Arial"/>
                <a:cs typeface="Arial"/>
              </a:rPr>
              <a:t>-Calcaneofibular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ligament</a:t>
            </a:r>
            <a:endParaRPr sz="2200">
              <a:latin typeface="Arial"/>
              <a:cs typeface="Arial"/>
            </a:endParaRPr>
          </a:p>
          <a:p>
            <a:pPr marL="457834">
              <a:lnSpc>
                <a:spcPct val="100000"/>
              </a:lnSpc>
              <a:spcBef>
                <a:spcPts val="530"/>
              </a:spcBef>
            </a:pPr>
            <a:r>
              <a:rPr sz="2200" spc="-80" dirty="0">
                <a:latin typeface="Arial"/>
                <a:cs typeface="Arial"/>
              </a:rPr>
              <a:t>-Posterior </a:t>
            </a:r>
            <a:r>
              <a:rPr sz="2200" spc="-35" dirty="0">
                <a:latin typeface="Arial"/>
                <a:cs typeface="Arial"/>
              </a:rPr>
              <a:t>talofibular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ligament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95" dirty="0">
                <a:latin typeface="Arial"/>
                <a:cs typeface="Arial"/>
              </a:rPr>
              <a:t>Zone </a:t>
            </a:r>
            <a:r>
              <a:rPr sz="2200" b="1" spc="-114" dirty="0">
                <a:latin typeface="Arial"/>
                <a:cs typeface="Arial"/>
              </a:rPr>
              <a:t>6 </a:t>
            </a:r>
            <a:r>
              <a:rPr sz="2200" b="1" spc="-220" dirty="0">
                <a:latin typeface="Arial"/>
                <a:cs typeface="Arial"/>
              </a:rPr>
              <a:t>sinus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tarsi</a:t>
            </a:r>
            <a:endParaRPr sz="2200">
              <a:latin typeface="Arial"/>
              <a:cs typeface="Arial"/>
            </a:endParaRPr>
          </a:p>
          <a:p>
            <a:pPr marL="1029335">
              <a:lnSpc>
                <a:spcPct val="100000"/>
              </a:lnSpc>
              <a:spcBef>
                <a:spcPts val="530"/>
              </a:spcBef>
            </a:pPr>
            <a:r>
              <a:rPr sz="2200" spc="-85" dirty="0">
                <a:latin typeface="Arial"/>
                <a:cs typeface="Arial"/>
              </a:rPr>
              <a:t>commonly </a:t>
            </a:r>
            <a:r>
              <a:rPr sz="2200" spc="-80" dirty="0">
                <a:latin typeface="Arial"/>
                <a:cs typeface="Arial"/>
              </a:rPr>
              <a:t>involved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spc="-95" dirty="0">
                <a:latin typeface="Arial"/>
                <a:cs typeface="Arial"/>
              </a:rPr>
              <a:t>ankle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sprain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95" dirty="0">
                <a:latin typeface="Arial"/>
                <a:cs typeface="Arial"/>
              </a:rPr>
              <a:t>Zone </a:t>
            </a:r>
            <a:r>
              <a:rPr sz="2200" b="1" spc="-114" dirty="0">
                <a:latin typeface="Arial"/>
                <a:cs typeface="Arial"/>
              </a:rPr>
              <a:t>7 </a:t>
            </a:r>
            <a:r>
              <a:rPr sz="2200" b="1" spc="-150" dirty="0">
                <a:latin typeface="Arial"/>
                <a:cs typeface="Arial"/>
              </a:rPr>
              <a:t>head </a:t>
            </a:r>
            <a:r>
              <a:rPr sz="2200" b="1" spc="-105" dirty="0">
                <a:latin typeface="Arial"/>
                <a:cs typeface="Arial"/>
              </a:rPr>
              <a:t>of </a:t>
            </a:r>
            <a:r>
              <a:rPr sz="2200" b="1" spc="-80" dirty="0">
                <a:latin typeface="Arial"/>
                <a:cs typeface="Arial"/>
              </a:rPr>
              <a:t>5</a:t>
            </a:r>
            <a:r>
              <a:rPr sz="2175" b="1" spc="-120" baseline="24904" dirty="0">
                <a:latin typeface="Arial"/>
                <a:cs typeface="Arial"/>
              </a:rPr>
              <a:t>th </a:t>
            </a:r>
            <a:r>
              <a:rPr sz="2200" b="1" spc="-85" dirty="0">
                <a:latin typeface="Arial"/>
                <a:cs typeface="Arial"/>
              </a:rPr>
              <a:t>MT</a:t>
            </a:r>
            <a:endParaRPr sz="2200">
              <a:latin typeface="Arial"/>
              <a:cs typeface="Arial"/>
            </a:endParaRPr>
          </a:p>
          <a:p>
            <a:pPr marL="1282065">
              <a:lnSpc>
                <a:spcPct val="100000"/>
              </a:lnSpc>
              <a:spcBef>
                <a:spcPts val="530"/>
              </a:spcBef>
            </a:pPr>
            <a:r>
              <a:rPr sz="2200" spc="-130" dirty="0">
                <a:latin typeface="Arial"/>
                <a:cs typeface="Arial"/>
              </a:rPr>
              <a:t>Tailors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bunion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685800"/>
            <a:ext cx="44196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461899"/>
            <a:ext cx="5476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5" dirty="0"/>
              <a:t>Palpation </a:t>
            </a:r>
            <a:r>
              <a:rPr sz="4400" spc="-229" dirty="0"/>
              <a:t>(soft</a:t>
            </a:r>
            <a:r>
              <a:rPr sz="4400" spc="-270" dirty="0"/>
              <a:t> </a:t>
            </a:r>
            <a:r>
              <a:rPr sz="4400" spc="-425" dirty="0"/>
              <a:t>tissue)…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553780"/>
            <a:ext cx="3330575" cy="21482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10" dirty="0">
                <a:latin typeface="Arial"/>
                <a:cs typeface="Arial"/>
              </a:rPr>
              <a:t>Zone </a:t>
            </a:r>
            <a:r>
              <a:rPr sz="2400" b="1" spc="-120" dirty="0">
                <a:latin typeface="Arial"/>
                <a:cs typeface="Arial"/>
              </a:rPr>
              <a:t>8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Calcaneum</a:t>
            </a:r>
            <a:endParaRPr sz="2400">
              <a:latin typeface="Arial"/>
              <a:cs typeface="Arial"/>
            </a:endParaRPr>
          </a:p>
          <a:p>
            <a:pPr marL="355600" marR="5080" indent="271145">
              <a:lnSpc>
                <a:spcPct val="100000"/>
              </a:lnSpc>
              <a:spcBef>
                <a:spcPts val="575"/>
              </a:spcBef>
            </a:pPr>
            <a:r>
              <a:rPr sz="2400" spc="-125" dirty="0">
                <a:latin typeface="Arial"/>
                <a:cs typeface="Arial"/>
              </a:rPr>
              <a:t>Retrocalcaneal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bursa/  </a:t>
            </a:r>
            <a:r>
              <a:rPr sz="2400" spc="-130" dirty="0">
                <a:latin typeface="Arial"/>
                <a:cs typeface="Arial"/>
              </a:rPr>
              <a:t>calcaneal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bursa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339215" algn="l"/>
              </a:tabLst>
            </a:pPr>
            <a:r>
              <a:rPr sz="2400" b="1" spc="-210" dirty="0">
                <a:latin typeface="Arial"/>
                <a:cs typeface="Arial"/>
              </a:rPr>
              <a:t>Zone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9	plantar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190" dirty="0">
                <a:latin typeface="Arial"/>
                <a:cs typeface="Arial"/>
              </a:rPr>
              <a:t>surface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048511"/>
            <a:ext cx="4572000" cy="5809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3752" y="461899"/>
            <a:ext cx="5476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75" dirty="0">
                <a:solidFill>
                  <a:srgbClr val="00AFEF"/>
                </a:solidFill>
                <a:latin typeface="Arial"/>
                <a:cs typeface="Arial"/>
              </a:rPr>
              <a:t>Palpation </a:t>
            </a:r>
            <a:r>
              <a:rPr sz="4400" b="1" spc="-229" dirty="0">
                <a:solidFill>
                  <a:srgbClr val="00AFEF"/>
                </a:solidFill>
                <a:latin typeface="Arial"/>
                <a:cs typeface="Arial"/>
              </a:rPr>
              <a:t>(soft</a:t>
            </a:r>
            <a:r>
              <a:rPr sz="4400" b="1" spc="-27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4400" b="1" spc="-425" dirty="0">
                <a:solidFill>
                  <a:srgbClr val="00AFEF"/>
                </a:solidFill>
                <a:latin typeface="Arial"/>
                <a:cs typeface="Arial"/>
              </a:rPr>
              <a:t>tissue)…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1390"/>
            <a:ext cx="163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10" dirty="0">
                <a:latin typeface="Arial"/>
                <a:cs typeface="Arial"/>
              </a:rPr>
              <a:t>Zone </a:t>
            </a:r>
            <a:r>
              <a:rPr sz="2400" b="1" spc="-120" dirty="0">
                <a:latin typeface="Arial"/>
                <a:cs typeface="Arial"/>
              </a:rPr>
              <a:t>10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toes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524000"/>
            <a:ext cx="3886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2174748"/>
            <a:ext cx="3733800" cy="3951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094" y="3229736"/>
            <a:ext cx="4787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45" dirty="0"/>
              <a:t>Range </a:t>
            </a:r>
            <a:r>
              <a:rPr sz="5400" spc="-245" dirty="0"/>
              <a:t>of</a:t>
            </a:r>
            <a:r>
              <a:rPr sz="5400" spc="-70" dirty="0"/>
              <a:t> </a:t>
            </a:r>
            <a:r>
              <a:rPr sz="5400" spc="-185" dirty="0"/>
              <a:t>Motion</a:t>
            </a:r>
            <a:endParaRPr sz="5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613" y="461899"/>
            <a:ext cx="39109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34" dirty="0"/>
              <a:t>Range </a:t>
            </a:r>
            <a:r>
              <a:rPr sz="4400" spc="-200" dirty="0"/>
              <a:t>of</a:t>
            </a:r>
            <a:r>
              <a:rPr sz="4400" spc="-95" dirty="0"/>
              <a:t> </a:t>
            </a:r>
            <a:r>
              <a:rPr sz="4400" spc="-150" dirty="0"/>
              <a:t>Motion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9950"/>
            <a:ext cx="3796029" cy="29889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175" dirty="0">
                <a:latin typeface="Arial"/>
                <a:cs typeface="Arial"/>
              </a:rPr>
              <a:t>Ankle</a:t>
            </a:r>
            <a:r>
              <a:rPr sz="2400" b="1" spc="-130" dirty="0">
                <a:latin typeface="Arial"/>
                <a:cs typeface="Arial"/>
              </a:rPr>
              <a:t> motion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195" dirty="0">
                <a:latin typeface="Arial"/>
                <a:cs typeface="Arial"/>
              </a:rPr>
              <a:t>Check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30" dirty="0">
                <a:latin typeface="Arial"/>
                <a:cs typeface="Arial"/>
              </a:rPr>
              <a:t>range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motion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5" dirty="0">
                <a:latin typeface="Arial"/>
                <a:cs typeface="Arial"/>
              </a:rPr>
              <a:t>Dorsiflexion</a:t>
            </a:r>
            <a:r>
              <a:rPr sz="2400" spc="-155" dirty="0">
                <a:latin typeface="Arial"/>
                <a:cs typeface="Arial"/>
              </a:rPr>
              <a:t>- </a:t>
            </a:r>
            <a:r>
              <a:rPr sz="2400" spc="-120" dirty="0">
                <a:latin typeface="Arial"/>
                <a:cs typeface="Arial"/>
              </a:rPr>
              <a:t>10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30</a:t>
            </a:r>
            <a:endParaRPr sz="2400">
              <a:latin typeface="Arial"/>
              <a:cs typeface="Arial"/>
            </a:endParaRPr>
          </a:p>
          <a:p>
            <a:pPr marL="355600" marR="5080" indent="271145">
              <a:lnSpc>
                <a:spcPct val="100000"/>
              </a:lnSpc>
              <a:spcBef>
                <a:spcPts val="580"/>
              </a:spcBef>
            </a:pPr>
            <a:r>
              <a:rPr sz="2400" spc="-165" dirty="0">
                <a:latin typeface="Arial"/>
                <a:cs typeface="Arial"/>
              </a:rPr>
              <a:t>-Reduce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talonavicular  </a:t>
            </a:r>
            <a:r>
              <a:rPr sz="2400" dirty="0">
                <a:latin typeface="Arial"/>
                <a:cs typeface="Arial"/>
              </a:rPr>
              <a:t>joint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257550" algn="l"/>
              </a:tabLst>
            </a:pPr>
            <a:r>
              <a:rPr sz="2400" b="1" spc="-145" dirty="0">
                <a:latin typeface="Arial"/>
                <a:cs typeface="Arial"/>
              </a:rPr>
              <a:t>Plantar </a:t>
            </a:r>
            <a:r>
              <a:rPr sz="2400" b="1" spc="-140" dirty="0">
                <a:latin typeface="Arial"/>
                <a:cs typeface="Arial"/>
              </a:rPr>
              <a:t>flexion </a:t>
            </a:r>
            <a:r>
              <a:rPr sz="2400" spc="-140" dirty="0">
                <a:latin typeface="Arial"/>
                <a:cs typeface="Arial"/>
              </a:rPr>
              <a:t>–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20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	</a:t>
            </a:r>
            <a:r>
              <a:rPr sz="2400" spc="-125" dirty="0">
                <a:latin typeface="Arial"/>
                <a:cs typeface="Arial"/>
              </a:rPr>
              <a:t>50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6699" y="1676400"/>
            <a:ext cx="4670200" cy="4484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968" y="225297"/>
            <a:ext cx="5124831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34" dirty="0"/>
              <a:t>Range </a:t>
            </a:r>
            <a:r>
              <a:rPr sz="4400" spc="-200" dirty="0"/>
              <a:t>of</a:t>
            </a:r>
            <a:r>
              <a:rPr sz="4400" spc="-95" dirty="0"/>
              <a:t> </a:t>
            </a:r>
            <a:r>
              <a:rPr sz="4400" spc="-310" dirty="0"/>
              <a:t>Motion…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927861"/>
            <a:ext cx="3858895" cy="56838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916305">
              <a:lnSpc>
                <a:spcPts val="2110"/>
              </a:lnSpc>
              <a:spcBef>
                <a:spcPts val="605"/>
              </a:spcBef>
            </a:pPr>
            <a:r>
              <a:rPr sz="2200" b="1" spc="-155" dirty="0">
                <a:latin typeface="Arial"/>
                <a:cs typeface="Arial"/>
              </a:rPr>
              <a:t>Hind </a:t>
            </a:r>
            <a:r>
              <a:rPr sz="2200" b="1" spc="-100" dirty="0">
                <a:latin typeface="Arial"/>
                <a:cs typeface="Arial"/>
              </a:rPr>
              <a:t>foot </a:t>
            </a:r>
            <a:r>
              <a:rPr sz="2200" b="1" spc="-130" dirty="0">
                <a:latin typeface="Arial"/>
                <a:cs typeface="Arial"/>
              </a:rPr>
              <a:t>– </a:t>
            </a:r>
            <a:r>
              <a:rPr sz="2200" b="1" spc="-160" dirty="0">
                <a:latin typeface="Arial"/>
                <a:cs typeface="Arial"/>
              </a:rPr>
              <a:t>Inversion </a:t>
            </a:r>
            <a:r>
              <a:rPr sz="2200" b="1" spc="-165" dirty="0">
                <a:latin typeface="Arial"/>
                <a:cs typeface="Arial"/>
              </a:rPr>
              <a:t>and  </a:t>
            </a:r>
            <a:r>
              <a:rPr sz="2200" b="1" spc="-210" dirty="0">
                <a:latin typeface="Arial"/>
                <a:cs typeface="Arial"/>
              </a:rPr>
              <a:t>Eversion</a:t>
            </a:r>
            <a:endParaRPr sz="2200" dirty="0">
              <a:latin typeface="Arial"/>
              <a:cs typeface="Arial"/>
            </a:endParaRPr>
          </a:p>
          <a:p>
            <a:pPr marL="355600" marR="102235" indent="-342900">
              <a:lnSpc>
                <a:spcPct val="100000"/>
              </a:lnSpc>
              <a:spcBef>
                <a:spcPts val="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Patient </a:t>
            </a:r>
            <a:r>
              <a:rPr sz="2400" spc="-40" dirty="0">
                <a:latin typeface="Arial"/>
                <a:cs typeface="Arial"/>
              </a:rPr>
              <a:t>sitting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65" dirty="0">
                <a:latin typeface="Arial"/>
                <a:cs typeface="Arial"/>
              </a:rPr>
              <a:t>stool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with  </a:t>
            </a:r>
            <a:r>
              <a:rPr sz="2400" spc="-114" dirty="0">
                <a:latin typeface="Arial"/>
                <a:cs typeface="Arial"/>
              </a:rPr>
              <a:t>knee </a:t>
            </a:r>
            <a:r>
              <a:rPr sz="2400" spc="-90" dirty="0">
                <a:latin typeface="Arial"/>
                <a:cs typeface="Arial"/>
              </a:rPr>
              <a:t>flexed </a:t>
            </a:r>
            <a:r>
              <a:rPr sz="2400" spc="-40" dirty="0">
                <a:latin typeface="Arial"/>
                <a:cs typeface="Arial"/>
              </a:rPr>
              <a:t>at </a:t>
            </a:r>
            <a:r>
              <a:rPr sz="2400" spc="-120" dirty="0">
                <a:latin typeface="Arial"/>
                <a:cs typeface="Arial"/>
              </a:rPr>
              <a:t>70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degree</a:t>
            </a:r>
            <a:endParaRPr sz="2400" dirty="0">
              <a:latin typeface="Arial"/>
              <a:cs typeface="Arial"/>
            </a:endParaRPr>
          </a:p>
          <a:p>
            <a:pPr marL="355600" marR="71882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Hold </a:t>
            </a:r>
            <a:r>
              <a:rPr sz="2400" spc="-100" dirty="0">
                <a:latin typeface="Arial"/>
                <a:cs typeface="Arial"/>
              </a:rPr>
              <a:t>ankle </a:t>
            </a:r>
            <a:r>
              <a:rPr sz="2400" spc="-15" dirty="0">
                <a:latin typeface="Arial"/>
                <a:cs typeface="Arial"/>
              </a:rPr>
              <a:t>firmly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from  </a:t>
            </a:r>
            <a:r>
              <a:rPr sz="2400" spc="-100" dirty="0">
                <a:latin typeface="Arial"/>
                <a:cs typeface="Arial"/>
              </a:rPr>
              <a:t>dorsum </a:t>
            </a:r>
            <a:r>
              <a:rPr sz="2400" spc="15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fix </a:t>
            </a:r>
            <a:r>
              <a:rPr sz="2400" spc="-80" dirty="0">
                <a:latin typeface="Arial"/>
                <a:cs typeface="Arial"/>
              </a:rPr>
              <a:t>talus </a:t>
            </a:r>
            <a:r>
              <a:rPr sz="2400" spc="-105" dirty="0">
                <a:latin typeface="Arial"/>
                <a:cs typeface="Arial"/>
              </a:rPr>
              <a:t>by  </a:t>
            </a:r>
            <a:r>
              <a:rPr sz="2400" spc="-75" dirty="0">
                <a:latin typeface="Arial"/>
                <a:cs typeface="Arial"/>
              </a:rPr>
              <a:t>dosiflexion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Hold </a:t>
            </a:r>
            <a:r>
              <a:rPr sz="2400" spc="-90" dirty="0">
                <a:latin typeface="Arial"/>
                <a:cs typeface="Arial"/>
              </a:rPr>
              <a:t>body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25" dirty="0">
                <a:latin typeface="Arial"/>
                <a:cs typeface="Arial"/>
              </a:rPr>
              <a:t>calcaneum </a:t>
            </a:r>
            <a:r>
              <a:rPr sz="2400" spc="-30" dirty="0">
                <a:latin typeface="Arial"/>
                <a:cs typeface="Arial"/>
              </a:rPr>
              <a:t>in  </a:t>
            </a:r>
            <a:r>
              <a:rPr sz="2400" spc="-70" dirty="0">
                <a:latin typeface="Arial"/>
                <a:cs typeface="Arial"/>
              </a:rPr>
              <a:t>between </a:t>
            </a:r>
            <a:r>
              <a:rPr sz="2400" spc="-40" dirty="0">
                <a:latin typeface="Arial"/>
                <a:cs typeface="Arial"/>
              </a:rPr>
              <a:t>thumb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100" dirty="0">
                <a:latin typeface="Arial"/>
                <a:cs typeface="Arial"/>
              </a:rPr>
              <a:t>one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side 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index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60" dirty="0">
                <a:latin typeface="Arial"/>
                <a:cs typeface="Arial"/>
              </a:rPr>
              <a:t>middle finger 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25" dirty="0">
                <a:latin typeface="Arial"/>
                <a:cs typeface="Arial"/>
              </a:rPr>
              <a:t>other </a:t>
            </a:r>
            <a:r>
              <a:rPr sz="2400" spc="-120" dirty="0">
                <a:latin typeface="Arial"/>
                <a:cs typeface="Arial"/>
              </a:rPr>
              <a:t>side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25" dirty="0">
                <a:latin typeface="Arial"/>
                <a:cs typeface="Arial"/>
              </a:rPr>
              <a:t>other  </a:t>
            </a:r>
            <a:r>
              <a:rPr sz="2400" spc="-110" dirty="0">
                <a:latin typeface="Arial"/>
                <a:cs typeface="Arial"/>
              </a:rPr>
              <a:t>hand</a:t>
            </a:r>
            <a:endParaRPr sz="2400" dirty="0">
              <a:latin typeface="Arial"/>
              <a:cs typeface="Arial"/>
            </a:endParaRPr>
          </a:p>
          <a:p>
            <a:pPr marL="355600" marR="48577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Turn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85" dirty="0">
                <a:latin typeface="Arial"/>
                <a:cs typeface="Arial"/>
              </a:rPr>
              <a:t>inversion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5" dirty="0">
                <a:latin typeface="Arial"/>
                <a:cs typeface="Arial"/>
              </a:rPr>
              <a:t>turn </a:t>
            </a:r>
            <a:r>
              <a:rPr sz="2400" spc="-10" dirty="0">
                <a:latin typeface="Arial"/>
                <a:cs typeface="Arial"/>
              </a:rPr>
              <a:t>out for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eversion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latin typeface="Arial"/>
                <a:cs typeface="Arial"/>
              </a:rPr>
              <a:t>I= </a:t>
            </a:r>
            <a:r>
              <a:rPr sz="2400" spc="-120" dirty="0">
                <a:latin typeface="Arial"/>
                <a:cs typeface="Arial"/>
              </a:rPr>
              <a:t>35 degree </a:t>
            </a:r>
            <a:r>
              <a:rPr sz="2400" spc="-320" dirty="0">
                <a:latin typeface="Arial"/>
                <a:cs typeface="Arial"/>
              </a:rPr>
              <a:t>E= </a:t>
            </a:r>
            <a:r>
              <a:rPr sz="2400" spc="-125" dirty="0">
                <a:latin typeface="Arial"/>
                <a:cs typeface="Arial"/>
              </a:rPr>
              <a:t>25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degree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1066800"/>
            <a:ext cx="2286347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961" y="461899"/>
            <a:ext cx="289483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25" dirty="0" smtClean="0"/>
              <a:t>Anatomy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834630" cy="43192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10" dirty="0">
                <a:latin typeface="Arial"/>
                <a:cs typeface="Arial"/>
              </a:rPr>
              <a:t>Anatomically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135" dirty="0">
                <a:latin typeface="Arial"/>
                <a:cs typeface="Arial"/>
              </a:rPr>
              <a:t>biomechanically,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foot</a:t>
            </a:r>
            <a:r>
              <a:rPr sz="3200" spc="-31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is  </a:t>
            </a:r>
            <a:r>
              <a:rPr sz="3200" spc="-30" dirty="0">
                <a:latin typeface="Arial"/>
                <a:cs typeface="Arial"/>
              </a:rPr>
              <a:t>often </a:t>
            </a:r>
            <a:r>
              <a:rPr sz="3200" spc="-120" dirty="0">
                <a:latin typeface="Arial"/>
                <a:cs typeface="Arial"/>
              </a:rPr>
              <a:t>subdivided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into:</a:t>
            </a:r>
            <a:endParaRPr sz="3200">
              <a:latin typeface="Arial"/>
              <a:cs typeface="Arial"/>
            </a:endParaRPr>
          </a:p>
          <a:p>
            <a:pPr marL="355600" marR="1082040" indent="-342900">
              <a:lnSpc>
                <a:spcPts val="346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29" dirty="0">
                <a:latin typeface="Arial"/>
                <a:cs typeface="Arial"/>
              </a:rPr>
              <a:t>The </a:t>
            </a:r>
            <a:r>
              <a:rPr sz="3200" spc="-50" dirty="0">
                <a:latin typeface="Arial"/>
                <a:cs typeface="Arial"/>
              </a:rPr>
              <a:t>rearfoot </a:t>
            </a:r>
            <a:r>
              <a:rPr sz="3200" spc="-25" dirty="0">
                <a:latin typeface="Arial"/>
                <a:cs typeface="Arial"/>
              </a:rPr>
              <a:t>or </a:t>
            </a:r>
            <a:r>
              <a:rPr sz="3200" spc="-40" dirty="0">
                <a:latin typeface="Arial"/>
                <a:cs typeface="Arial"/>
              </a:rPr>
              <a:t>hindfoot </a:t>
            </a:r>
            <a:r>
              <a:rPr sz="3200" spc="-55" dirty="0">
                <a:latin typeface="Arial"/>
                <a:cs typeface="Arial"/>
              </a:rPr>
              <a:t>(the </a:t>
            </a:r>
            <a:r>
              <a:rPr sz="3200" spc="-105" dirty="0">
                <a:latin typeface="Arial"/>
                <a:cs typeface="Arial"/>
              </a:rPr>
              <a:t>talus</a:t>
            </a:r>
            <a:r>
              <a:rPr sz="3200" spc="-54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and  </a:t>
            </a:r>
            <a:r>
              <a:rPr sz="3200" spc="-185" dirty="0">
                <a:latin typeface="Arial"/>
                <a:cs typeface="Arial"/>
              </a:rPr>
              <a:t>calcaneus)</a:t>
            </a:r>
            <a:endParaRPr sz="3200">
              <a:latin typeface="Arial"/>
              <a:cs typeface="Arial"/>
            </a:endParaRPr>
          </a:p>
          <a:p>
            <a:pPr marL="355600" marR="153035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29" dirty="0">
                <a:latin typeface="Arial"/>
                <a:cs typeface="Arial"/>
              </a:rPr>
              <a:t>The </a:t>
            </a:r>
            <a:r>
              <a:rPr sz="3200" spc="-30" dirty="0">
                <a:latin typeface="Arial"/>
                <a:cs typeface="Arial"/>
              </a:rPr>
              <a:t>midfoot </a:t>
            </a:r>
            <a:r>
              <a:rPr sz="3200" spc="-55" dirty="0">
                <a:latin typeface="Arial"/>
                <a:cs typeface="Arial"/>
              </a:rPr>
              <a:t>(the </a:t>
            </a:r>
            <a:r>
              <a:rPr sz="3200" spc="-145" dirty="0">
                <a:latin typeface="Arial"/>
                <a:cs typeface="Arial"/>
              </a:rPr>
              <a:t>navicular, </a:t>
            </a:r>
            <a:r>
              <a:rPr sz="3200" spc="-100" dirty="0">
                <a:latin typeface="Arial"/>
                <a:cs typeface="Arial"/>
              </a:rPr>
              <a:t>cuboid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38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3  </a:t>
            </a:r>
            <a:r>
              <a:rPr sz="3200" spc="-110" dirty="0">
                <a:latin typeface="Arial"/>
                <a:cs typeface="Arial"/>
              </a:rPr>
              <a:t>cuneiforms)</a:t>
            </a:r>
            <a:endParaRPr sz="3200">
              <a:latin typeface="Arial"/>
              <a:cs typeface="Arial"/>
            </a:endParaRPr>
          </a:p>
          <a:p>
            <a:pPr marL="355600" marR="127000" indent="-342900">
              <a:lnSpc>
                <a:spcPct val="90000"/>
              </a:lnSpc>
              <a:spcBef>
                <a:spcPts val="7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29" dirty="0">
                <a:latin typeface="Arial"/>
                <a:cs typeface="Arial"/>
              </a:rPr>
              <a:t>The </a:t>
            </a:r>
            <a:r>
              <a:rPr sz="3200" spc="-35" dirty="0">
                <a:latin typeface="Arial"/>
                <a:cs typeface="Arial"/>
              </a:rPr>
              <a:t>forefoot </a:t>
            </a:r>
            <a:r>
              <a:rPr sz="3200" spc="-55" dirty="0">
                <a:latin typeface="Arial"/>
                <a:cs typeface="Arial"/>
              </a:rPr>
              <a:t>(the </a:t>
            </a:r>
            <a:r>
              <a:rPr sz="3200" spc="-160" dirty="0">
                <a:latin typeface="Arial"/>
                <a:cs typeface="Arial"/>
              </a:rPr>
              <a:t>14 </a:t>
            </a:r>
            <a:r>
              <a:rPr sz="3200" spc="-165" dirty="0">
                <a:latin typeface="Arial"/>
                <a:cs typeface="Arial"/>
              </a:rPr>
              <a:t>bones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66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20" dirty="0">
                <a:latin typeface="Arial"/>
                <a:cs typeface="Arial"/>
              </a:rPr>
              <a:t>toes,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60" dirty="0">
                <a:latin typeface="Arial"/>
                <a:cs typeface="Arial"/>
              </a:rPr>
              <a:t>5  </a:t>
            </a:r>
            <a:r>
              <a:rPr sz="3200" spc="-130" dirty="0">
                <a:latin typeface="Arial"/>
                <a:cs typeface="Arial"/>
              </a:rPr>
              <a:t>metatarsals,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00" dirty="0">
                <a:latin typeface="Arial"/>
                <a:cs typeface="Arial"/>
              </a:rPr>
              <a:t>medial </a:t>
            </a:r>
            <a:r>
              <a:rPr sz="3200" spc="-145" dirty="0">
                <a:latin typeface="Arial"/>
                <a:cs typeface="Arial"/>
              </a:rPr>
              <a:t>and </a:t>
            </a:r>
            <a:r>
              <a:rPr sz="3200" spc="-75" dirty="0">
                <a:latin typeface="Arial"/>
                <a:cs typeface="Arial"/>
              </a:rPr>
              <a:t>lateral  </a:t>
            </a:r>
            <a:r>
              <a:rPr sz="3200" spc="-190" dirty="0">
                <a:latin typeface="Arial"/>
                <a:cs typeface="Arial"/>
              </a:rPr>
              <a:t>sesamoids)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613" y="461899"/>
            <a:ext cx="538238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34" dirty="0">
                <a:solidFill>
                  <a:srgbClr val="000000"/>
                </a:solidFill>
              </a:rPr>
              <a:t>Range </a:t>
            </a:r>
            <a:r>
              <a:rPr sz="4400" spc="-200" dirty="0">
                <a:solidFill>
                  <a:srgbClr val="000000"/>
                </a:solidFill>
              </a:rPr>
              <a:t>of</a:t>
            </a:r>
            <a:r>
              <a:rPr sz="4400" spc="-95" dirty="0">
                <a:solidFill>
                  <a:srgbClr val="000000"/>
                </a:solidFill>
              </a:rPr>
              <a:t> </a:t>
            </a:r>
            <a:r>
              <a:rPr sz="4400" spc="-150" dirty="0">
                <a:solidFill>
                  <a:srgbClr val="000000"/>
                </a:solidFill>
              </a:rPr>
              <a:t>Motion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02791"/>
            <a:ext cx="3864610" cy="34188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</a:pPr>
            <a:r>
              <a:rPr sz="2200" b="1" spc="-165" dirty="0">
                <a:latin typeface="Arial"/>
                <a:cs typeface="Arial"/>
              </a:rPr>
              <a:t>Adduction and Abduction </a:t>
            </a:r>
            <a:r>
              <a:rPr sz="2200" b="1" spc="-105" dirty="0">
                <a:latin typeface="Arial"/>
                <a:cs typeface="Arial"/>
              </a:rPr>
              <a:t>of </a:t>
            </a:r>
            <a:r>
              <a:rPr sz="2200" b="1" spc="-190" dirty="0">
                <a:latin typeface="Arial"/>
                <a:cs typeface="Arial"/>
              </a:rPr>
              <a:t>Fore  </a:t>
            </a:r>
            <a:r>
              <a:rPr sz="2200" b="1" spc="-100" dirty="0">
                <a:latin typeface="Arial"/>
                <a:cs typeface="Arial"/>
              </a:rPr>
              <a:t>foot</a:t>
            </a:r>
            <a:endParaRPr sz="2200">
              <a:latin typeface="Arial"/>
              <a:cs typeface="Arial"/>
            </a:endParaRPr>
          </a:p>
          <a:p>
            <a:pPr marL="355600" marR="381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Hold </a:t>
            </a:r>
            <a:r>
              <a:rPr sz="2400" spc="-55" dirty="0">
                <a:latin typeface="Arial"/>
                <a:cs typeface="Arial"/>
              </a:rPr>
              <a:t>hind </a:t>
            </a:r>
            <a:r>
              <a:rPr sz="2400" dirty="0">
                <a:latin typeface="Arial"/>
                <a:cs typeface="Arial"/>
              </a:rPr>
              <a:t>foot </a:t>
            </a:r>
            <a:r>
              <a:rPr sz="2400" spc="-25" dirty="0">
                <a:latin typeface="Arial"/>
                <a:cs typeface="Arial"/>
              </a:rPr>
              <a:t>from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dorsum 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100" dirty="0">
                <a:latin typeface="Arial"/>
                <a:cs typeface="Arial"/>
              </a:rPr>
              <a:t>one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hand</a:t>
            </a:r>
            <a:endParaRPr sz="2400">
              <a:latin typeface="Arial"/>
              <a:cs typeface="Arial"/>
            </a:endParaRPr>
          </a:p>
          <a:p>
            <a:pPr marL="355600" marR="47117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Hold </a:t>
            </a:r>
            <a:r>
              <a:rPr sz="2400" spc="-30" dirty="0">
                <a:latin typeface="Arial"/>
                <a:cs typeface="Arial"/>
              </a:rPr>
              <a:t>forefoot </a:t>
            </a:r>
            <a:r>
              <a:rPr sz="2400" spc="15" dirty="0">
                <a:latin typeface="Arial"/>
                <a:cs typeface="Arial"/>
              </a:rPr>
              <a:t>with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other  </a:t>
            </a:r>
            <a:r>
              <a:rPr sz="2400" spc="-110" dirty="0">
                <a:latin typeface="Arial"/>
                <a:cs typeface="Arial"/>
              </a:rPr>
              <a:t>hand</a:t>
            </a:r>
            <a:endParaRPr sz="2400">
              <a:latin typeface="Arial"/>
              <a:cs typeface="Arial"/>
            </a:endParaRPr>
          </a:p>
          <a:p>
            <a:pPr marL="355600" marR="335915" indent="-342900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spc="-165" dirty="0">
                <a:latin typeface="Arial"/>
                <a:cs typeface="Arial"/>
              </a:rPr>
              <a:t>Passively </a:t>
            </a:r>
            <a:r>
              <a:rPr sz="2400" spc="-80" dirty="0">
                <a:latin typeface="Arial"/>
                <a:cs typeface="Arial"/>
              </a:rPr>
              <a:t>deviate </a:t>
            </a:r>
            <a:r>
              <a:rPr sz="2400" spc="-30" dirty="0">
                <a:latin typeface="Arial"/>
                <a:cs typeface="Arial"/>
              </a:rPr>
              <a:t>forefoot  </a:t>
            </a:r>
            <a:r>
              <a:rPr sz="2400" spc="-60" dirty="0">
                <a:latin typeface="Arial"/>
                <a:cs typeface="Arial"/>
              </a:rPr>
              <a:t>inward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65" dirty="0">
                <a:latin typeface="Arial"/>
                <a:cs typeface="Arial"/>
              </a:rPr>
              <a:t>adduction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and  </a:t>
            </a:r>
            <a:r>
              <a:rPr sz="2400" spc="-45" dirty="0">
                <a:latin typeface="Arial"/>
                <a:cs typeface="Arial"/>
              </a:rPr>
              <a:t>outward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adduction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1981200"/>
            <a:ext cx="28194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585" y="461899"/>
            <a:ext cx="43548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85" dirty="0">
                <a:solidFill>
                  <a:srgbClr val="000000"/>
                </a:solidFill>
                <a:latin typeface="Arial"/>
                <a:cs typeface="Arial"/>
              </a:rPr>
              <a:t>Range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400" b="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Motion….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22350"/>
            <a:ext cx="2856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5" dirty="0">
                <a:latin typeface="Arial"/>
                <a:cs typeface="Arial"/>
              </a:rPr>
              <a:t>First </a:t>
            </a:r>
            <a:r>
              <a:rPr sz="2400" b="1" spc="-175" dirty="0">
                <a:latin typeface="Arial"/>
                <a:cs typeface="Arial"/>
              </a:rPr>
              <a:t>MTP </a:t>
            </a:r>
            <a:r>
              <a:rPr sz="2400" b="1" spc="-105" dirty="0">
                <a:latin typeface="Arial"/>
                <a:cs typeface="Arial"/>
              </a:rPr>
              <a:t>joint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30" dirty="0">
                <a:latin typeface="Arial"/>
                <a:cs typeface="Arial"/>
              </a:rPr>
              <a:t>motion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37461"/>
            <a:ext cx="3535679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Principally </a:t>
            </a:r>
            <a:r>
              <a:rPr sz="2400" spc="-85" dirty="0">
                <a:latin typeface="Arial"/>
                <a:cs typeface="Arial"/>
              </a:rPr>
              <a:t>involved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toe  </a:t>
            </a:r>
            <a:r>
              <a:rPr sz="2400" spc="5" dirty="0">
                <a:latin typeface="Arial"/>
                <a:cs typeface="Arial"/>
              </a:rPr>
              <a:t>off </a:t>
            </a:r>
            <a:r>
              <a:rPr sz="2400" spc="-150" dirty="0">
                <a:latin typeface="Arial"/>
                <a:cs typeface="Arial"/>
              </a:rPr>
              <a:t>phase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gait</a:t>
            </a:r>
            <a:endParaRPr sz="2400">
              <a:latin typeface="Arial"/>
              <a:cs typeface="Arial"/>
            </a:endParaRPr>
          </a:p>
          <a:p>
            <a:pPr marL="355600" marR="8636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Arial"/>
                <a:cs typeface="Arial"/>
              </a:rPr>
              <a:t>Stabilize </a:t>
            </a:r>
            <a:r>
              <a:rPr sz="2400" dirty="0">
                <a:latin typeface="Arial"/>
                <a:cs typeface="Arial"/>
              </a:rPr>
              <a:t>foot </a:t>
            </a:r>
            <a:r>
              <a:rPr sz="2400" spc="-114" dirty="0">
                <a:latin typeface="Arial"/>
                <a:cs typeface="Arial"/>
              </a:rPr>
              <a:t>and move  </a:t>
            </a:r>
            <a:r>
              <a:rPr sz="2400" spc="-85" dirty="0">
                <a:latin typeface="Arial"/>
                <a:cs typeface="Arial"/>
              </a:rPr>
              <a:t>great </a:t>
            </a:r>
            <a:r>
              <a:rPr sz="2400" spc="-35" dirty="0">
                <a:latin typeface="Arial"/>
                <a:cs typeface="Arial"/>
              </a:rPr>
              <a:t>toe </a:t>
            </a:r>
            <a:r>
              <a:rPr sz="2400" spc="-55" dirty="0">
                <a:latin typeface="Arial"/>
                <a:cs typeface="Arial"/>
              </a:rPr>
              <a:t>through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flexion 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extension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4800" y="1524000"/>
            <a:ext cx="4895088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428999"/>
            <a:ext cx="5029200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798" y="173862"/>
            <a:ext cx="6682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0" dirty="0">
                <a:solidFill>
                  <a:srgbClr val="000000"/>
                </a:solidFill>
              </a:rPr>
              <a:t>NEUROVASCULAR</a:t>
            </a:r>
            <a:r>
              <a:rPr spc="-220" dirty="0">
                <a:solidFill>
                  <a:srgbClr val="000000"/>
                </a:solidFill>
              </a:rPr>
              <a:t> </a:t>
            </a:r>
            <a:r>
              <a:rPr spc="-570" dirty="0">
                <a:solidFill>
                  <a:srgbClr val="000000"/>
                </a:solidFill>
              </a:rPr>
              <a:t>ASSESSMENT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39" y="1692605"/>
            <a:ext cx="2849245" cy="3880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8610" indent="-295910">
              <a:lnSpc>
                <a:spcPts val="3650"/>
              </a:lnSpc>
              <a:spcBef>
                <a:spcPts val="105"/>
              </a:spcBef>
              <a:buChar char="•"/>
              <a:tabLst>
                <a:tab pos="309245" algn="l"/>
              </a:tabLst>
            </a:pPr>
            <a:r>
              <a:rPr sz="3200" spc="-150" dirty="0">
                <a:latin typeface="Arial"/>
                <a:cs typeface="Arial"/>
              </a:rPr>
              <a:t>Nerve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Function</a:t>
            </a:r>
            <a:endParaRPr sz="3200">
              <a:latin typeface="Arial"/>
              <a:cs typeface="Arial"/>
            </a:endParaRPr>
          </a:p>
          <a:p>
            <a:pPr marL="1056640" lvl="1" indent="-214629">
              <a:lnSpc>
                <a:spcPts val="3650"/>
              </a:lnSpc>
              <a:buChar char="-"/>
              <a:tabLst>
                <a:tab pos="1057275" algn="l"/>
              </a:tabLst>
            </a:pPr>
            <a:r>
              <a:rPr sz="3200" spc="-25" dirty="0">
                <a:latin typeface="Arial"/>
                <a:cs typeface="Arial"/>
              </a:rPr>
              <a:t>motor</a:t>
            </a:r>
            <a:endParaRPr sz="3200">
              <a:latin typeface="Arial"/>
              <a:cs typeface="Arial"/>
            </a:endParaRPr>
          </a:p>
          <a:p>
            <a:pPr marL="1082675" lvl="1" indent="-216535">
              <a:lnSpc>
                <a:spcPct val="100000"/>
              </a:lnSpc>
              <a:spcBef>
                <a:spcPts val="385"/>
              </a:spcBef>
              <a:buChar char="-"/>
              <a:tabLst>
                <a:tab pos="1083310" algn="l"/>
              </a:tabLst>
            </a:pPr>
            <a:r>
              <a:rPr sz="3200" spc="-215" dirty="0">
                <a:latin typeface="Arial"/>
                <a:cs typeface="Arial"/>
              </a:rPr>
              <a:t>Sensory</a:t>
            </a:r>
            <a:endParaRPr sz="3200">
              <a:latin typeface="Arial"/>
              <a:cs typeface="Arial"/>
            </a:endParaRPr>
          </a:p>
          <a:p>
            <a:pPr marL="1082675" lvl="1" indent="-216535">
              <a:lnSpc>
                <a:spcPct val="100000"/>
              </a:lnSpc>
              <a:spcBef>
                <a:spcPts val="384"/>
              </a:spcBef>
              <a:buChar char="-"/>
              <a:tabLst>
                <a:tab pos="1083310" algn="l"/>
              </a:tabLst>
            </a:pPr>
            <a:r>
              <a:rPr sz="3200" spc="-229" dirty="0">
                <a:latin typeface="Arial"/>
                <a:cs typeface="Arial"/>
              </a:rPr>
              <a:t>Reflexes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-"/>
            </a:pPr>
            <a:endParaRPr sz="3300">
              <a:latin typeface="Times New Roman"/>
              <a:cs typeface="Times New Roman"/>
            </a:endParaRPr>
          </a:p>
          <a:p>
            <a:pPr marL="307975" indent="-295275">
              <a:lnSpc>
                <a:spcPts val="3650"/>
              </a:lnSpc>
              <a:buChar char="•"/>
              <a:tabLst>
                <a:tab pos="308610" algn="l"/>
              </a:tabLst>
            </a:pPr>
            <a:r>
              <a:rPr sz="3200" spc="-204" dirty="0">
                <a:latin typeface="Arial"/>
                <a:cs typeface="Arial"/>
              </a:rPr>
              <a:t>Vascular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Status</a:t>
            </a:r>
            <a:endParaRPr sz="3200">
              <a:latin typeface="Arial"/>
              <a:cs typeface="Arial"/>
            </a:endParaRPr>
          </a:p>
          <a:p>
            <a:pPr marL="308610" indent="-295910">
              <a:lnSpc>
                <a:spcPts val="3460"/>
              </a:lnSpc>
              <a:buChar char="–"/>
              <a:tabLst>
                <a:tab pos="309245" algn="l"/>
              </a:tabLst>
            </a:pPr>
            <a:r>
              <a:rPr sz="3200" spc="-135" dirty="0">
                <a:latin typeface="Arial"/>
                <a:cs typeface="Arial"/>
              </a:rPr>
              <a:t>Distal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pulses</a:t>
            </a:r>
            <a:endParaRPr sz="3200">
              <a:latin typeface="Arial"/>
              <a:cs typeface="Arial"/>
            </a:endParaRPr>
          </a:p>
          <a:p>
            <a:pPr marL="308610" indent="-295910">
              <a:lnSpc>
                <a:spcPts val="3650"/>
              </a:lnSpc>
              <a:buChar char="–"/>
              <a:tabLst>
                <a:tab pos="309245" algn="l"/>
              </a:tabLst>
            </a:pPr>
            <a:r>
              <a:rPr sz="3200" spc="-140" dirty="0">
                <a:latin typeface="Arial"/>
                <a:cs typeface="Arial"/>
              </a:rPr>
              <a:t>Capillary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refill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002" y="187197"/>
            <a:ext cx="79870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65" dirty="0">
                <a:solidFill>
                  <a:srgbClr val="000000"/>
                </a:solidFill>
                <a:latin typeface="Arial"/>
                <a:cs typeface="Arial"/>
              </a:rPr>
              <a:t>Neurological</a:t>
            </a: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examination(Motor)…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9950"/>
            <a:ext cx="3824604" cy="26225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180" dirty="0">
                <a:latin typeface="Arial"/>
                <a:cs typeface="Arial"/>
              </a:rPr>
              <a:t>Dorsiflexers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latin typeface="Arial"/>
                <a:cs typeface="Arial"/>
              </a:rPr>
              <a:t>Tibialis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Anterior</a:t>
            </a:r>
            <a:endParaRPr sz="2400">
              <a:latin typeface="Arial"/>
              <a:cs typeface="Arial"/>
            </a:endParaRPr>
          </a:p>
          <a:p>
            <a:pPr marL="831215">
              <a:lnSpc>
                <a:spcPct val="100000"/>
              </a:lnSpc>
              <a:spcBef>
                <a:spcPts val="575"/>
              </a:spcBef>
            </a:pPr>
            <a:r>
              <a:rPr sz="2400" spc="-160" dirty="0">
                <a:latin typeface="Arial"/>
                <a:cs typeface="Arial"/>
              </a:rPr>
              <a:t>Deep </a:t>
            </a:r>
            <a:r>
              <a:rPr sz="2400" spc="-130" dirty="0">
                <a:latin typeface="Arial"/>
                <a:cs typeface="Arial"/>
              </a:rPr>
              <a:t>Peroneal </a:t>
            </a:r>
            <a:r>
              <a:rPr sz="2400" spc="-110" dirty="0">
                <a:latin typeface="Arial"/>
                <a:cs typeface="Arial"/>
              </a:rPr>
              <a:t>Nerve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L4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Extensor </a:t>
            </a:r>
            <a:r>
              <a:rPr sz="2400" spc="-114" dirty="0">
                <a:latin typeface="Arial"/>
                <a:cs typeface="Arial"/>
              </a:rPr>
              <a:t>Hallucis </a:t>
            </a:r>
            <a:r>
              <a:rPr sz="2400" spc="-175" dirty="0">
                <a:latin typeface="Arial"/>
                <a:cs typeface="Arial"/>
              </a:rPr>
              <a:t>Longus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L5</a:t>
            </a:r>
            <a:endParaRPr sz="2400">
              <a:latin typeface="Arial"/>
              <a:cs typeface="Arial"/>
            </a:endParaRPr>
          </a:p>
          <a:p>
            <a:pPr marL="355600" marR="13652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Extensor </a:t>
            </a:r>
            <a:r>
              <a:rPr sz="2400" spc="-65" dirty="0">
                <a:latin typeface="Arial"/>
                <a:cs typeface="Arial"/>
              </a:rPr>
              <a:t>Digitorum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Longus  </a:t>
            </a:r>
            <a:r>
              <a:rPr sz="2400" spc="-225" dirty="0">
                <a:latin typeface="Arial"/>
                <a:cs typeface="Arial"/>
              </a:rPr>
              <a:t>L5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886200"/>
            <a:ext cx="3258312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838198"/>
            <a:ext cx="4191000" cy="6019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002" y="461899"/>
            <a:ext cx="79870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65" dirty="0">
                <a:solidFill>
                  <a:srgbClr val="000000"/>
                </a:solidFill>
                <a:latin typeface="Arial"/>
                <a:cs typeface="Arial"/>
              </a:rPr>
              <a:t>Neurological</a:t>
            </a: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70" dirty="0">
                <a:solidFill>
                  <a:srgbClr val="000000"/>
                </a:solidFill>
                <a:latin typeface="Arial"/>
                <a:cs typeface="Arial"/>
              </a:rPr>
              <a:t>examination(Motor)…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pc="-145" dirty="0"/>
              <a:t>Plantar</a:t>
            </a:r>
            <a:r>
              <a:rPr spc="-120" dirty="0"/>
              <a:t> </a:t>
            </a:r>
            <a:r>
              <a:rPr spc="-225" dirty="0"/>
              <a:t>Flexors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150" dirty="0">
                <a:latin typeface="Arial"/>
                <a:cs typeface="Arial"/>
              </a:rPr>
              <a:t>Peroneus </a:t>
            </a:r>
            <a:r>
              <a:rPr b="0" spc="-175" dirty="0">
                <a:latin typeface="Arial"/>
                <a:cs typeface="Arial"/>
              </a:rPr>
              <a:t>Longus </a:t>
            </a:r>
            <a:r>
              <a:rPr b="0" spc="-114" dirty="0">
                <a:latin typeface="Arial"/>
                <a:cs typeface="Arial"/>
              </a:rPr>
              <a:t>and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spc="-135" dirty="0">
                <a:latin typeface="Arial"/>
                <a:cs typeface="Arial"/>
              </a:rPr>
              <a:t>Brevis</a:t>
            </a:r>
          </a:p>
          <a:p>
            <a:pPr marL="355600" marR="152400">
              <a:lnSpc>
                <a:spcPct val="100000"/>
              </a:lnSpc>
            </a:pPr>
            <a:r>
              <a:rPr b="0" spc="-90" dirty="0">
                <a:latin typeface="Arial"/>
                <a:cs typeface="Arial"/>
              </a:rPr>
              <a:t>-Suprficial peroneal</a:t>
            </a:r>
            <a:r>
              <a:rPr b="0" spc="-175" dirty="0">
                <a:latin typeface="Arial"/>
                <a:cs typeface="Arial"/>
              </a:rPr>
              <a:t> </a:t>
            </a:r>
            <a:r>
              <a:rPr b="0" spc="-105" dirty="0">
                <a:latin typeface="Arial"/>
                <a:cs typeface="Arial"/>
              </a:rPr>
              <a:t>Nerve,  </a:t>
            </a:r>
            <a:r>
              <a:rPr b="0" spc="-310" dirty="0">
                <a:latin typeface="Arial"/>
                <a:cs typeface="Arial"/>
              </a:rPr>
              <a:t>S1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114" dirty="0">
                <a:latin typeface="Arial"/>
                <a:cs typeface="Arial"/>
              </a:rPr>
              <a:t>Gastrnemius and</a:t>
            </a:r>
            <a:r>
              <a:rPr b="0" spc="-180" dirty="0">
                <a:latin typeface="Arial"/>
                <a:cs typeface="Arial"/>
              </a:rPr>
              <a:t> Soleus</a:t>
            </a:r>
          </a:p>
          <a:p>
            <a:pPr marL="285115">
              <a:lnSpc>
                <a:spcPct val="100000"/>
              </a:lnSpc>
              <a:spcBef>
                <a:spcPts val="580"/>
              </a:spcBef>
              <a:tabLst>
                <a:tab pos="584200" algn="l"/>
              </a:tabLst>
            </a:pPr>
            <a:r>
              <a:rPr b="0" spc="-65" dirty="0">
                <a:latin typeface="Arial"/>
                <a:cs typeface="Arial"/>
              </a:rPr>
              <a:t>-	</a:t>
            </a:r>
            <a:r>
              <a:rPr b="0" spc="-90" dirty="0">
                <a:latin typeface="Arial"/>
                <a:cs typeface="Arial"/>
              </a:rPr>
              <a:t>Tibial </a:t>
            </a:r>
            <a:r>
              <a:rPr b="0" spc="-105" dirty="0">
                <a:latin typeface="Arial"/>
                <a:cs typeface="Arial"/>
              </a:rPr>
              <a:t>Nerve, </a:t>
            </a:r>
            <a:r>
              <a:rPr b="0" spc="-315" dirty="0">
                <a:latin typeface="Arial"/>
                <a:cs typeface="Arial"/>
              </a:rPr>
              <a:t>S1</a:t>
            </a:r>
            <a:r>
              <a:rPr b="0" spc="-204" dirty="0">
                <a:latin typeface="Arial"/>
                <a:cs typeface="Arial"/>
              </a:rPr>
              <a:t> </a:t>
            </a:r>
            <a:r>
              <a:rPr b="0" spc="-315" dirty="0">
                <a:latin typeface="Arial"/>
                <a:cs typeface="Arial"/>
              </a:rPr>
              <a:t>S2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130" dirty="0">
                <a:latin typeface="Arial"/>
                <a:cs typeface="Arial"/>
              </a:rPr>
              <a:t>Flexor </a:t>
            </a:r>
            <a:r>
              <a:rPr b="0" spc="-60" dirty="0">
                <a:latin typeface="Arial"/>
                <a:cs typeface="Arial"/>
              </a:rPr>
              <a:t>Digitorum</a:t>
            </a:r>
            <a:r>
              <a:rPr b="0" spc="-185" dirty="0">
                <a:latin typeface="Arial"/>
                <a:cs typeface="Arial"/>
              </a:rPr>
              <a:t> </a:t>
            </a:r>
            <a:r>
              <a:rPr b="0" spc="-155" dirty="0">
                <a:latin typeface="Arial"/>
                <a:cs typeface="Arial"/>
              </a:rPr>
              <a:t>Longu</a:t>
            </a:r>
          </a:p>
          <a:p>
            <a:pPr marL="285115">
              <a:lnSpc>
                <a:spcPct val="100000"/>
              </a:lnSpc>
              <a:spcBef>
                <a:spcPts val="580"/>
              </a:spcBef>
            </a:pPr>
            <a:r>
              <a:rPr b="0" spc="-85" dirty="0">
                <a:latin typeface="Arial"/>
                <a:cs typeface="Arial"/>
              </a:rPr>
              <a:t>-Tibial </a:t>
            </a:r>
            <a:r>
              <a:rPr b="0" spc="-110" dirty="0">
                <a:latin typeface="Arial"/>
                <a:cs typeface="Arial"/>
              </a:rPr>
              <a:t>Nerve</a:t>
            </a:r>
            <a:r>
              <a:rPr b="0" spc="-170" dirty="0">
                <a:latin typeface="Arial"/>
                <a:cs typeface="Arial"/>
              </a:rPr>
              <a:t> </a:t>
            </a:r>
            <a:r>
              <a:rPr b="0" spc="-229" dirty="0">
                <a:latin typeface="Arial"/>
                <a:cs typeface="Arial"/>
              </a:rPr>
              <a:t>L5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100" dirty="0">
                <a:latin typeface="Arial"/>
                <a:cs typeface="Arial"/>
              </a:rPr>
              <a:t>Tibialis</a:t>
            </a:r>
            <a:r>
              <a:rPr b="0" spc="-140" dirty="0">
                <a:latin typeface="Arial"/>
                <a:cs typeface="Arial"/>
              </a:rPr>
              <a:t> </a:t>
            </a:r>
            <a:r>
              <a:rPr b="0" spc="-90" dirty="0">
                <a:latin typeface="Arial"/>
                <a:cs typeface="Arial"/>
              </a:rPr>
              <a:t>Posterior</a:t>
            </a:r>
          </a:p>
          <a:p>
            <a:pPr marL="353695">
              <a:lnSpc>
                <a:spcPct val="100000"/>
              </a:lnSpc>
              <a:spcBef>
                <a:spcPts val="575"/>
              </a:spcBef>
              <a:tabLst>
                <a:tab pos="652780" algn="l"/>
              </a:tabLst>
            </a:pPr>
            <a:r>
              <a:rPr b="0" spc="-65" dirty="0">
                <a:latin typeface="Arial"/>
                <a:cs typeface="Arial"/>
              </a:rPr>
              <a:t>-	</a:t>
            </a:r>
            <a:r>
              <a:rPr b="0" spc="-90" dirty="0">
                <a:latin typeface="Arial"/>
                <a:cs typeface="Arial"/>
              </a:rPr>
              <a:t>Tibial </a:t>
            </a:r>
            <a:r>
              <a:rPr b="0" spc="-110" dirty="0">
                <a:latin typeface="Arial"/>
                <a:cs typeface="Arial"/>
              </a:rPr>
              <a:t>Nerve</a:t>
            </a:r>
            <a:r>
              <a:rPr b="0" spc="-170" dirty="0">
                <a:latin typeface="Arial"/>
                <a:cs typeface="Arial"/>
              </a:rPr>
              <a:t> </a:t>
            </a:r>
            <a:r>
              <a:rPr b="0" spc="-229" dirty="0">
                <a:latin typeface="Arial"/>
                <a:cs typeface="Arial"/>
              </a:rPr>
              <a:t>L5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67476" y="4325772"/>
            <a:ext cx="11938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27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6811" y="914400"/>
            <a:ext cx="2647187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3809998"/>
            <a:ext cx="5333999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834" y="496950"/>
            <a:ext cx="76269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5" dirty="0">
                <a:latin typeface="Arial"/>
                <a:cs typeface="Arial"/>
              </a:rPr>
              <a:t>Neurological</a:t>
            </a:r>
            <a:r>
              <a:rPr sz="4000" spc="-204" dirty="0">
                <a:latin typeface="Arial"/>
                <a:cs typeface="Arial"/>
              </a:rPr>
              <a:t> </a:t>
            </a:r>
            <a:r>
              <a:rPr sz="4000" spc="-245" dirty="0">
                <a:latin typeface="Arial"/>
                <a:cs typeface="Arial"/>
              </a:rPr>
              <a:t>examination(Reflexes)…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1390"/>
            <a:ext cx="20408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5" dirty="0">
                <a:latin typeface="Arial"/>
                <a:cs typeface="Arial"/>
              </a:rPr>
              <a:t>Ankle </a:t>
            </a:r>
            <a:r>
              <a:rPr sz="2400" b="1" spc="-165" dirty="0">
                <a:latin typeface="Arial"/>
                <a:cs typeface="Arial"/>
              </a:rPr>
              <a:t>Reflex,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295" dirty="0">
                <a:latin typeface="Arial"/>
                <a:cs typeface="Arial"/>
              </a:rPr>
              <a:t>S1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5152" y="2133600"/>
            <a:ext cx="4194047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790" y="496950"/>
            <a:ext cx="75666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55" dirty="0">
                <a:solidFill>
                  <a:srgbClr val="000000"/>
                </a:solidFill>
                <a:latin typeface="Arial"/>
                <a:cs typeface="Arial"/>
              </a:rPr>
              <a:t>Neurological</a:t>
            </a:r>
            <a:r>
              <a:rPr b="0" spc="-235" dirty="0">
                <a:solidFill>
                  <a:srgbClr val="000000"/>
                </a:solidFill>
                <a:latin typeface="Arial"/>
                <a:cs typeface="Arial"/>
              </a:rPr>
              <a:t> examination(Sensory)…</a:t>
            </a:r>
          </a:p>
        </p:txBody>
      </p:sp>
      <p:sp>
        <p:nvSpPr>
          <p:cNvPr id="3" name="object 3"/>
          <p:cNvSpPr/>
          <p:nvPr/>
        </p:nvSpPr>
        <p:spPr>
          <a:xfrm>
            <a:off x="4876800" y="1447800"/>
            <a:ext cx="33528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438" y="2826841"/>
            <a:ext cx="3266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5" dirty="0">
                <a:solidFill>
                  <a:srgbClr val="000000"/>
                </a:solidFill>
              </a:rPr>
              <a:t>Special</a:t>
            </a:r>
            <a:r>
              <a:rPr sz="5400" spc="-345" dirty="0">
                <a:solidFill>
                  <a:srgbClr val="000000"/>
                </a:solidFill>
              </a:rPr>
              <a:t> </a:t>
            </a:r>
            <a:r>
              <a:rPr sz="5400" spc="-275" dirty="0">
                <a:solidFill>
                  <a:srgbClr val="000000"/>
                </a:solidFill>
              </a:rPr>
              <a:t>test</a:t>
            </a:r>
            <a:endParaRPr sz="5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661" y="187197"/>
            <a:ext cx="2361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15" dirty="0">
                <a:solidFill>
                  <a:srgbClr val="000000"/>
                </a:solidFill>
                <a:latin typeface="Arial"/>
                <a:cs typeface="Arial"/>
              </a:rPr>
              <a:t>Stress</a:t>
            </a:r>
            <a:r>
              <a:rPr sz="4400" b="0" spc="-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85" dirty="0">
                <a:solidFill>
                  <a:srgbClr val="000000"/>
                </a:solidFill>
                <a:latin typeface="Arial"/>
                <a:cs typeface="Arial"/>
              </a:rPr>
              <a:t>test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95502"/>
            <a:ext cx="3790950" cy="467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7744">
              <a:lnSpc>
                <a:spcPct val="100000"/>
              </a:lnSpc>
              <a:spcBef>
                <a:spcPts val="100"/>
              </a:spcBef>
            </a:pPr>
            <a:r>
              <a:rPr sz="2400" b="1" spc="-220" dirty="0">
                <a:latin typeface="Arial"/>
                <a:cs typeface="Arial"/>
              </a:rPr>
              <a:t>For </a:t>
            </a:r>
            <a:r>
              <a:rPr sz="2400" b="1" spc="-135" dirty="0">
                <a:latin typeface="Arial"/>
                <a:cs typeface="Arial"/>
              </a:rPr>
              <a:t>medial </a:t>
            </a:r>
            <a:r>
              <a:rPr sz="2400" b="1" spc="-170" dirty="0">
                <a:latin typeface="Arial"/>
                <a:cs typeface="Arial"/>
              </a:rPr>
              <a:t>and </a:t>
            </a:r>
            <a:r>
              <a:rPr sz="2400" b="1" spc="-110" dirty="0">
                <a:latin typeface="Arial"/>
                <a:cs typeface="Arial"/>
              </a:rPr>
              <a:t>lateral  </a:t>
            </a:r>
            <a:r>
              <a:rPr sz="2400" b="1" spc="-135" dirty="0">
                <a:latin typeface="Arial"/>
                <a:cs typeface="Arial"/>
              </a:rPr>
              <a:t>collateral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ligament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510"/>
              </a:lnSpc>
              <a:spcBef>
                <a:spcPts val="475"/>
              </a:spcBef>
              <a:buChar char="-"/>
              <a:tabLst>
                <a:tab pos="354965" algn="l"/>
                <a:tab pos="355600" algn="l"/>
              </a:tabLst>
            </a:pPr>
            <a:r>
              <a:rPr sz="2200" spc="-160" dirty="0">
                <a:latin typeface="Arial"/>
                <a:cs typeface="Arial"/>
              </a:rPr>
              <a:t>Place 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spc="-95" dirty="0">
                <a:latin typeface="Arial"/>
                <a:cs typeface="Arial"/>
              </a:rPr>
              <a:t>ankle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neutral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spc="-45" dirty="0">
                <a:latin typeface="Arial"/>
                <a:cs typeface="Arial"/>
              </a:rPr>
              <a:t>position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ts val="2380"/>
              </a:lnSpc>
              <a:spcBef>
                <a:spcPts val="560"/>
              </a:spcBef>
              <a:buChar char="-"/>
              <a:tabLst>
                <a:tab pos="354965" algn="l"/>
                <a:tab pos="355600" algn="l"/>
              </a:tabLst>
            </a:pPr>
            <a:r>
              <a:rPr sz="2200" spc="-90" dirty="0">
                <a:latin typeface="Arial"/>
                <a:cs typeface="Arial"/>
              </a:rPr>
              <a:t>Hold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40" dirty="0">
                <a:latin typeface="Arial"/>
                <a:cs typeface="Arial"/>
              </a:rPr>
              <a:t>lower </a:t>
            </a:r>
            <a:r>
              <a:rPr sz="2200" spc="-105" dirty="0">
                <a:latin typeface="Arial"/>
                <a:cs typeface="Arial"/>
              </a:rPr>
              <a:t>leg </a:t>
            </a:r>
            <a:r>
              <a:rPr sz="2200" spc="-15" dirty="0">
                <a:latin typeface="Arial"/>
                <a:cs typeface="Arial"/>
              </a:rPr>
              <a:t>firmly</a:t>
            </a:r>
            <a:r>
              <a:rPr sz="2200" spc="-28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from  </a:t>
            </a:r>
            <a:r>
              <a:rPr sz="2200" spc="5" dirty="0">
                <a:latin typeface="Arial"/>
                <a:cs typeface="Arial"/>
              </a:rPr>
              <a:t>front </a:t>
            </a:r>
            <a:r>
              <a:rPr sz="2200" spc="-95" dirty="0">
                <a:latin typeface="Arial"/>
                <a:cs typeface="Arial"/>
              </a:rPr>
              <a:t>by </a:t>
            </a:r>
            <a:r>
              <a:rPr sz="2200" spc="-90" dirty="0">
                <a:latin typeface="Arial"/>
                <a:cs typeface="Arial"/>
              </a:rPr>
              <a:t>one</a:t>
            </a:r>
            <a:r>
              <a:rPr sz="2200" spc="-26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hand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510"/>
              </a:lnSpc>
              <a:spcBef>
                <a:spcPts val="225"/>
              </a:spcBef>
              <a:buChar char="-"/>
              <a:tabLst>
                <a:tab pos="354965" algn="l"/>
                <a:tab pos="355600" algn="l"/>
              </a:tabLst>
            </a:pPr>
            <a:r>
              <a:rPr sz="2200" spc="-90" dirty="0">
                <a:latin typeface="Arial"/>
                <a:cs typeface="Arial"/>
              </a:rPr>
              <a:t>Hold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foot </a:t>
            </a:r>
            <a:r>
              <a:rPr sz="2200" spc="-35" dirty="0">
                <a:latin typeface="Arial"/>
                <a:cs typeface="Arial"/>
              </a:rPr>
              <a:t>at </a:t>
            </a:r>
            <a:r>
              <a:rPr sz="2200" spc="-55" dirty="0">
                <a:latin typeface="Arial"/>
                <a:cs typeface="Arial"/>
              </a:rPr>
              <a:t>about</a:t>
            </a:r>
            <a:r>
              <a:rPr sz="2200" spc="-44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level </a:t>
            </a:r>
            <a:r>
              <a:rPr sz="2200" spc="-5" dirty="0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spc="-75" dirty="0">
                <a:latin typeface="Arial"/>
                <a:cs typeface="Arial"/>
              </a:rPr>
              <a:t>talus </a:t>
            </a:r>
            <a:r>
              <a:rPr sz="2200" spc="-100" dirty="0">
                <a:latin typeface="Arial"/>
                <a:cs typeface="Arial"/>
              </a:rPr>
              <a:t>by </a:t>
            </a:r>
            <a:r>
              <a:rPr sz="2200" spc="-70" dirty="0">
                <a:latin typeface="Arial"/>
                <a:cs typeface="Arial"/>
              </a:rPr>
              <a:t>opposite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hand</a:t>
            </a:r>
            <a:endParaRPr sz="2200">
              <a:latin typeface="Arial"/>
              <a:cs typeface="Arial"/>
            </a:endParaRPr>
          </a:p>
          <a:p>
            <a:pPr marL="355600" marR="34290" indent="-342900">
              <a:lnSpc>
                <a:spcPct val="90000"/>
              </a:lnSpc>
              <a:spcBef>
                <a:spcPts val="530"/>
              </a:spcBef>
              <a:buChar char="-"/>
              <a:tabLst>
                <a:tab pos="354965" algn="l"/>
                <a:tab pos="355600" algn="l"/>
              </a:tabLst>
            </a:pPr>
            <a:r>
              <a:rPr sz="2200" spc="-130" dirty="0">
                <a:latin typeface="Arial"/>
                <a:cs typeface="Arial"/>
              </a:rPr>
              <a:t>For </a:t>
            </a:r>
            <a:r>
              <a:rPr sz="2200" spc="-60" dirty="0">
                <a:latin typeface="Arial"/>
                <a:cs typeface="Arial"/>
              </a:rPr>
              <a:t>testing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55" dirty="0">
                <a:latin typeface="Arial"/>
                <a:cs typeface="Arial"/>
              </a:rPr>
              <a:t>lateral  </a:t>
            </a:r>
            <a:r>
              <a:rPr sz="2200" spc="-65" dirty="0">
                <a:latin typeface="Arial"/>
                <a:cs typeface="Arial"/>
              </a:rPr>
              <a:t>collateral </a:t>
            </a:r>
            <a:r>
              <a:rPr sz="2200" spc="-70" dirty="0">
                <a:latin typeface="Arial"/>
                <a:cs typeface="Arial"/>
              </a:rPr>
              <a:t>ligament </a:t>
            </a:r>
            <a:r>
              <a:rPr sz="2200" spc="-65" dirty="0">
                <a:latin typeface="Arial"/>
                <a:cs typeface="Arial"/>
              </a:rPr>
              <a:t>, </a:t>
            </a:r>
            <a:r>
              <a:rPr sz="2200" spc="-35" dirty="0">
                <a:latin typeface="Arial"/>
                <a:cs typeface="Arial"/>
              </a:rPr>
              <a:t>invert</a:t>
            </a:r>
            <a:r>
              <a:rPr sz="2200" spc="-27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dirty="0">
                <a:latin typeface="Arial"/>
                <a:cs typeface="Arial"/>
              </a:rPr>
              <a:t>foot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for </a:t>
            </a:r>
            <a:r>
              <a:rPr sz="2200" spc="-60" dirty="0">
                <a:latin typeface="Arial"/>
                <a:cs typeface="Arial"/>
              </a:rPr>
              <a:t>testing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75" dirty="0">
                <a:latin typeface="Arial"/>
                <a:cs typeface="Arial"/>
              </a:rPr>
              <a:t>medial  </a:t>
            </a:r>
            <a:r>
              <a:rPr sz="2200" spc="-65" dirty="0">
                <a:latin typeface="Arial"/>
                <a:cs typeface="Arial"/>
              </a:rPr>
              <a:t>collateral </a:t>
            </a:r>
            <a:r>
              <a:rPr sz="2200" spc="-70" dirty="0">
                <a:latin typeface="Arial"/>
                <a:cs typeface="Arial"/>
              </a:rPr>
              <a:t>ligament </a:t>
            </a:r>
            <a:r>
              <a:rPr sz="2200" spc="-125" dirty="0">
                <a:latin typeface="Arial"/>
                <a:cs typeface="Arial"/>
              </a:rPr>
              <a:t>stress </a:t>
            </a:r>
            <a:r>
              <a:rPr sz="2200" spc="-165" dirty="0">
                <a:latin typeface="Arial"/>
                <a:cs typeface="Arial"/>
              </a:rPr>
              <a:t>has 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05" dirty="0">
                <a:latin typeface="Arial"/>
                <a:cs typeface="Arial"/>
              </a:rPr>
              <a:t>be given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70" dirty="0">
                <a:latin typeface="Arial"/>
                <a:cs typeface="Arial"/>
              </a:rPr>
              <a:t>opposite  </a:t>
            </a:r>
            <a:r>
              <a:rPr sz="2200" spc="-40" dirty="0">
                <a:latin typeface="Arial"/>
                <a:cs typeface="Arial"/>
              </a:rPr>
              <a:t>direction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752600"/>
            <a:ext cx="35052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314" y="461899"/>
            <a:ext cx="7570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25" dirty="0">
                <a:solidFill>
                  <a:srgbClr val="000000"/>
                </a:solidFill>
                <a:latin typeface="Arial"/>
                <a:cs typeface="Arial"/>
              </a:rPr>
              <a:t>Evaluating </a:t>
            </a:r>
            <a:r>
              <a:rPr sz="4400" b="0" spc="-1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229" dirty="0">
                <a:solidFill>
                  <a:srgbClr val="000000"/>
                </a:solidFill>
                <a:latin typeface="Arial"/>
                <a:cs typeface="Arial"/>
              </a:rPr>
              <a:t>Syndesmotic</a:t>
            </a:r>
            <a:r>
              <a:rPr sz="4400" b="0" spc="-4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45" dirty="0">
                <a:solidFill>
                  <a:srgbClr val="000000"/>
                </a:solidFill>
                <a:latin typeface="Arial"/>
                <a:cs typeface="Arial"/>
              </a:rPr>
              <a:t>injury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1838" y="2287016"/>
            <a:ext cx="17716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17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85542"/>
            <a:ext cx="3519170" cy="271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45" dirty="0">
                <a:latin typeface="Arial"/>
                <a:cs typeface="Arial"/>
              </a:rPr>
              <a:t>2 </a:t>
            </a:r>
            <a:r>
              <a:rPr sz="2800" spc="-250" dirty="0">
                <a:latin typeface="Arial"/>
                <a:cs typeface="Arial"/>
              </a:rPr>
              <a:t>Tests </a:t>
            </a:r>
            <a:r>
              <a:rPr sz="2800" spc="-10" dirty="0">
                <a:latin typeface="Arial"/>
                <a:cs typeface="Arial"/>
              </a:rPr>
              <a:t>for </a:t>
            </a:r>
            <a:r>
              <a:rPr sz="2800" spc="-35" dirty="0">
                <a:latin typeface="Arial"/>
                <a:cs typeface="Arial"/>
              </a:rPr>
              <a:t>injury </a:t>
            </a:r>
            <a:r>
              <a:rPr sz="2800" spc="25" dirty="0">
                <a:latin typeface="Arial"/>
                <a:cs typeface="Arial"/>
              </a:rPr>
              <a:t>to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35" dirty="0">
                <a:latin typeface="Arial"/>
                <a:cs typeface="Arial"/>
              </a:rPr>
              <a:t>th  </a:t>
            </a:r>
            <a:r>
              <a:rPr sz="2800" spc="-175" dirty="0">
                <a:latin typeface="Arial"/>
                <a:cs typeface="Arial"/>
              </a:rPr>
              <a:t>syndesmosis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204" dirty="0">
                <a:latin typeface="Arial"/>
                <a:cs typeface="Arial"/>
              </a:rPr>
              <a:t>Squeeze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sz="2400" spc="-105" dirty="0">
                <a:latin typeface="Arial"/>
                <a:cs typeface="Arial"/>
              </a:rPr>
              <a:t>External </a:t>
            </a:r>
            <a:r>
              <a:rPr sz="2400" spc="-25" dirty="0">
                <a:latin typeface="Arial"/>
                <a:cs typeface="Arial"/>
              </a:rPr>
              <a:t>rotation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4799" y="1234542"/>
            <a:ext cx="5029200" cy="5454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961" y="461899"/>
            <a:ext cx="251383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25" dirty="0"/>
              <a:t>Anatomy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39950"/>
            <a:ext cx="3249295" cy="17449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175" dirty="0">
                <a:latin typeface="Arial"/>
                <a:cs typeface="Arial"/>
              </a:rPr>
              <a:t>Ankle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100" dirty="0">
                <a:latin typeface="Arial"/>
                <a:cs typeface="Arial"/>
              </a:rPr>
              <a:t>joint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Arial"/>
                <a:cs typeface="Arial"/>
              </a:rPr>
              <a:t>Articulation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00" dirty="0">
                <a:latin typeface="Arial"/>
                <a:cs typeface="Arial"/>
              </a:rPr>
              <a:t>dome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80" dirty="0">
                <a:latin typeface="Arial"/>
                <a:cs typeface="Arial"/>
              </a:rPr>
              <a:t>talus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00" dirty="0">
                <a:latin typeface="Arial"/>
                <a:cs typeface="Arial"/>
              </a:rPr>
              <a:t>ankle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mortice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latin typeface="Arial"/>
                <a:cs typeface="Arial"/>
              </a:rPr>
              <a:t>Hinge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joint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143000"/>
            <a:ext cx="44957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469" y="461899"/>
            <a:ext cx="4689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75" dirty="0">
                <a:solidFill>
                  <a:srgbClr val="000000"/>
                </a:solidFill>
                <a:latin typeface="Arial"/>
                <a:cs typeface="Arial"/>
              </a:rPr>
              <a:t>Anterior </a:t>
            </a:r>
            <a:r>
              <a:rPr sz="4400" b="0" spc="-185" dirty="0">
                <a:solidFill>
                  <a:srgbClr val="000000"/>
                </a:solidFill>
                <a:latin typeface="Arial"/>
                <a:cs typeface="Arial"/>
              </a:rPr>
              <a:t>Drawer</a:t>
            </a:r>
            <a:r>
              <a:rPr sz="4400" b="0" spc="-4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85" dirty="0">
                <a:solidFill>
                  <a:srgbClr val="000000"/>
                </a:solidFill>
                <a:latin typeface="Arial"/>
                <a:cs typeface="Arial"/>
              </a:rPr>
              <a:t>test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88590"/>
            <a:ext cx="386207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For </a:t>
            </a:r>
            <a:r>
              <a:rPr sz="2400" spc="-25" dirty="0">
                <a:latin typeface="Arial"/>
                <a:cs typeface="Arial"/>
              </a:rPr>
              <a:t>integrity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35" dirty="0">
                <a:latin typeface="Arial"/>
                <a:cs typeface="Arial"/>
              </a:rPr>
              <a:t>capsule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35" dirty="0">
                <a:latin typeface="Arial"/>
                <a:cs typeface="Arial"/>
              </a:rPr>
              <a:t>anterior </a:t>
            </a:r>
            <a:r>
              <a:rPr sz="2400" spc="-30" dirty="0">
                <a:latin typeface="Arial"/>
                <a:cs typeface="Arial"/>
              </a:rPr>
              <a:t>talofibular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ligament</a:t>
            </a:r>
            <a:endParaRPr sz="2400">
              <a:latin typeface="Arial"/>
              <a:cs typeface="Arial"/>
            </a:endParaRPr>
          </a:p>
          <a:p>
            <a:pPr marL="355600" marR="41402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1302385" algn="l"/>
              </a:tabLst>
            </a:pPr>
            <a:r>
              <a:rPr sz="2400" spc="-95" dirty="0">
                <a:latin typeface="Arial"/>
                <a:cs typeface="Arial"/>
              </a:rPr>
              <a:t>Pulling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heel  </a:t>
            </a:r>
            <a:r>
              <a:rPr sz="2400" spc="-70" dirty="0">
                <a:latin typeface="Arial"/>
                <a:cs typeface="Arial"/>
              </a:rPr>
              <a:t>anteromedially </a:t>
            </a:r>
            <a:r>
              <a:rPr sz="2400" spc="-120" dirty="0">
                <a:latin typeface="Arial"/>
                <a:cs typeface="Arial"/>
              </a:rPr>
              <a:t>against  </a:t>
            </a:r>
            <a:r>
              <a:rPr sz="2400" spc="-114" dirty="0">
                <a:latin typeface="Arial"/>
                <a:cs typeface="Arial"/>
              </a:rPr>
              <a:t>resistance </a:t>
            </a:r>
            <a:r>
              <a:rPr sz="2400" spc="-75" dirty="0">
                <a:latin typeface="Arial"/>
                <a:cs typeface="Arial"/>
              </a:rPr>
              <a:t>applied </a:t>
            </a:r>
            <a:r>
              <a:rPr sz="2400" spc="-105" dirty="0">
                <a:latin typeface="Arial"/>
                <a:cs typeface="Arial"/>
              </a:rPr>
              <a:t>by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25" dirty="0">
                <a:latin typeface="Arial"/>
                <a:cs typeface="Arial"/>
              </a:rPr>
              <a:t>other </a:t>
            </a:r>
            <a:r>
              <a:rPr sz="2400" spc="-105" dirty="0">
                <a:latin typeface="Arial"/>
                <a:cs typeface="Arial"/>
              </a:rPr>
              <a:t>hand </a:t>
            </a:r>
            <a:r>
              <a:rPr sz="2400" spc="-85" dirty="0">
                <a:latin typeface="Arial"/>
                <a:cs typeface="Arial"/>
              </a:rPr>
              <a:t>over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anterior  </a:t>
            </a:r>
            <a:r>
              <a:rPr sz="2400" spc="-120" dirty="0">
                <a:latin typeface="Arial"/>
                <a:cs typeface="Arial"/>
              </a:rPr>
              <a:t>aspect	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45" dirty="0">
                <a:latin typeface="Arial"/>
                <a:cs typeface="Arial"/>
              </a:rPr>
              <a:t>lower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leg</a:t>
            </a:r>
            <a:endParaRPr sz="2400">
              <a:latin typeface="Arial"/>
              <a:cs typeface="Arial"/>
            </a:endParaRPr>
          </a:p>
          <a:p>
            <a:pPr marL="355600" marR="18478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Arial"/>
                <a:cs typeface="Arial"/>
              </a:rPr>
              <a:t>Anterior </a:t>
            </a:r>
            <a:r>
              <a:rPr sz="2400" spc="-85" dirty="0">
                <a:latin typeface="Arial"/>
                <a:cs typeface="Arial"/>
              </a:rPr>
              <a:t>subluxation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20" dirty="0">
                <a:latin typeface="Arial"/>
                <a:cs typeface="Arial"/>
              </a:rPr>
              <a:t>3  </a:t>
            </a:r>
            <a:r>
              <a:rPr sz="2400" spc="-85" dirty="0">
                <a:latin typeface="Arial"/>
                <a:cs typeface="Arial"/>
              </a:rPr>
              <a:t>mm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80" dirty="0">
                <a:latin typeface="Arial"/>
                <a:cs typeface="Arial"/>
              </a:rPr>
              <a:t>talus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pathological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371598"/>
            <a:ext cx="4724400" cy="5486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461" y="669451"/>
            <a:ext cx="8493529" cy="5348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126" y="461899"/>
            <a:ext cx="7529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Test </a:t>
            </a:r>
            <a:r>
              <a:rPr sz="4400" b="0" spc="-1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50" dirty="0">
                <a:solidFill>
                  <a:srgbClr val="000000"/>
                </a:solidFill>
                <a:latin typeface="Arial"/>
                <a:cs typeface="Arial"/>
              </a:rPr>
              <a:t>rupture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400" b="0" spc="-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50" dirty="0">
                <a:solidFill>
                  <a:srgbClr val="000000"/>
                </a:solidFill>
                <a:latin typeface="Arial"/>
                <a:cs typeface="Arial"/>
              </a:rPr>
              <a:t>tendo-Achilles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9950"/>
            <a:ext cx="3390265" cy="37204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220" dirty="0">
                <a:latin typeface="Arial"/>
                <a:cs typeface="Arial"/>
              </a:rPr>
              <a:t>Thompson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355600" marR="43815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latin typeface="Arial"/>
                <a:cs typeface="Arial"/>
              </a:rPr>
              <a:t>Prone </a:t>
            </a:r>
            <a:r>
              <a:rPr sz="2400" spc="-55" dirty="0">
                <a:latin typeface="Arial"/>
                <a:cs typeface="Arial"/>
              </a:rPr>
              <a:t>position </a:t>
            </a:r>
            <a:r>
              <a:rPr sz="2400" spc="15" dirty="0">
                <a:latin typeface="Arial"/>
                <a:cs typeface="Arial"/>
              </a:rPr>
              <a:t>with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feet  </a:t>
            </a:r>
            <a:r>
              <a:rPr sz="2400" spc="-55" dirty="0">
                <a:latin typeface="Arial"/>
                <a:cs typeface="Arial"/>
              </a:rPr>
              <a:t>projecting </a:t>
            </a:r>
            <a:r>
              <a:rPr sz="2400" spc="-100" dirty="0">
                <a:latin typeface="Arial"/>
                <a:cs typeface="Arial"/>
              </a:rPr>
              <a:t>beyond  </a:t>
            </a:r>
            <a:r>
              <a:rPr sz="2400" spc="-110" dirty="0">
                <a:latin typeface="Arial"/>
                <a:cs typeface="Arial"/>
              </a:rPr>
              <a:t>examining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table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Calf </a:t>
            </a:r>
            <a:r>
              <a:rPr sz="2400" spc="-120" dirty="0">
                <a:latin typeface="Arial"/>
                <a:cs typeface="Arial"/>
              </a:rPr>
              <a:t>muscle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squeezed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Normal </a:t>
            </a:r>
            <a:r>
              <a:rPr sz="2400" spc="-20" dirty="0">
                <a:latin typeface="Arial"/>
                <a:cs typeface="Arial"/>
              </a:rPr>
              <a:t>or </a:t>
            </a:r>
            <a:r>
              <a:rPr sz="2400" spc="-40" dirty="0">
                <a:latin typeface="Arial"/>
                <a:cs typeface="Arial"/>
              </a:rPr>
              <a:t>partially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torn-  </a:t>
            </a:r>
            <a:r>
              <a:rPr sz="2400" spc="-50" dirty="0">
                <a:latin typeface="Arial"/>
                <a:cs typeface="Arial"/>
              </a:rPr>
              <a:t>planter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flexion</a:t>
            </a:r>
            <a:endParaRPr sz="2400">
              <a:latin typeface="Arial"/>
              <a:cs typeface="Arial"/>
            </a:endParaRPr>
          </a:p>
          <a:p>
            <a:pPr marL="355600" marR="29781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Complete </a:t>
            </a:r>
            <a:r>
              <a:rPr sz="2400" spc="-35" dirty="0">
                <a:latin typeface="Arial"/>
                <a:cs typeface="Arial"/>
              </a:rPr>
              <a:t>rupture-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No  </a:t>
            </a:r>
            <a:r>
              <a:rPr sz="2400" spc="-80" dirty="0">
                <a:latin typeface="Arial"/>
                <a:cs typeface="Arial"/>
              </a:rPr>
              <a:t>movement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5152" y="2948939"/>
            <a:ext cx="4041648" cy="2403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126" y="461899"/>
            <a:ext cx="7529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Test </a:t>
            </a:r>
            <a:r>
              <a:rPr sz="4400" b="0" spc="-1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4400" b="0" spc="-50" dirty="0">
                <a:solidFill>
                  <a:srgbClr val="000000"/>
                </a:solidFill>
                <a:latin typeface="Arial"/>
                <a:cs typeface="Arial"/>
              </a:rPr>
              <a:t>rupture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400" b="0" spc="-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50" dirty="0">
                <a:solidFill>
                  <a:srgbClr val="000000"/>
                </a:solidFill>
                <a:latin typeface="Arial"/>
                <a:cs typeface="Arial"/>
              </a:rPr>
              <a:t>tendo-Achilles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4747"/>
            <a:ext cx="3865245" cy="42837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spc="-135" dirty="0">
                <a:latin typeface="Arial"/>
                <a:cs typeface="Arial"/>
              </a:rPr>
              <a:t>Needle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355600" marR="102235" indent="-342900">
              <a:lnSpc>
                <a:spcPct val="8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30" dirty="0">
                <a:latin typeface="Arial"/>
                <a:cs typeface="Arial"/>
              </a:rPr>
              <a:t>For </a:t>
            </a:r>
            <a:r>
              <a:rPr sz="2200" spc="-30" dirty="0">
                <a:latin typeface="Arial"/>
                <a:cs typeface="Arial"/>
              </a:rPr>
              <a:t>integrity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65" dirty="0">
                <a:latin typeface="Arial"/>
                <a:cs typeface="Arial"/>
              </a:rPr>
              <a:t>distal </a:t>
            </a:r>
            <a:r>
              <a:rPr sz="2200" spc="-114" dirty="0">
                <a:latin typeface="Arial"/>
                <a:cs typeface="Arial"/>
              </a:rPr>
              <a:t>10 </a:t>
            </a:r>
            <a:r>
              <a:rPr sz="2200" spc="-130" dirty="0">
                <a:latin typeface="Arial"/>
                <a:cs typeface="Arial"/>
              </a:rPr>
              <a:t>cm</a:t>
            </a:r>
            <a:r>
              <a:rPr sz="2200" spc="-3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70" dirty="0">
                <a:latin typeface="Arial"/>
                <a:cs typeface="Arial"/>
              </a:rPr>
              <a:t>tendo-achillles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Arial"/>
                <a:cs typeface="Arial"/>
              </a:rPr>
              <a:t>Prone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position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14" dirty="0">
                <a:latin typeface="Arial"/>
                <a:cs typeface="Arial"/>
              </a:rPr>
              <a:t>25 </a:t>
            </a:r>
            <a:r>
              <a:rPr sz="2200" spc="-330" dirty="0">
                <a:latin typeface="Arial"/>
                <a:cs typeface="Arial"/>
              </a:rPr>
              <a:t>G </a:t>
            </a:r>
            <a:r>
              <a:rPr sz="2200" spc="-80" dirty="0">
                <a:latin typeface="Arial"/>
                <a:cs typeface="Arial"/>
              </a:rPr>
              <a:t>hypodermic </a:t>
            </a:r>
            <a:r>
              <a:rPr sz="2200" spc="-95" dirty="0">
                <a:latin typeface="Arial"/>
                <a:cs typeface="Arial"/>
              </a:rPr>
              <a:t>needle  </a:t>
            </a:r>
            <a:r>
              <a:rPr sz="2200" spc="-85" dirty="0">
                <a:latin typeface="Arial"/>
                <a:cs typeface="Arial"/>
              </a:rPr>
              <a:t>pierced </a:t>
            </a:r>
            <a:r>
              <a:rPr sz="2200" spc="-50" dirty="0">
                <a:latin typeface="Arial"/>
                <a:cs typeface="Arial"/>
              </a:rPr>
              <a:t>through </a:t>
            </a:r>
            <a:r>
              <a:rPr sz="2200" spc="-100" dirty="0">
                <a:latin typeface="Arial"/>
                <a:cs typeface="Arial"/>
              </a:rPr>
              <a:t>skin </a:t>
            </a:r>
            <a:r>
              <a:rPr sz="2200" spc="-40" dirty="0">
                <a:latin typeface="Arial"/>
                <a:cs typeface="Arial"/>
              </a:rPr>
              <a:t>at </a:t>
            </a:r>
            <a:r>
              <a:rPr sz="2200" spc="-110" dirty="0">
                <a:latin typeface="Arial"/>
                <a:cs typeface="Arial"/>
              </a:rPr>
              <a:t>10 </a:t>
            </a:r>
            <a:r>
              <a:rPr sz="2200" spc="-125" dirty="0">
                <a:latin typeface="Arial"/>
                <a:cs typeface="Arial"/>
              </a:rPr>
              <a:t>cm  </a:t>
            </a:r>
            <a:r>
              <a:rPr sz="2200" spc="-114" dirty="0">
                <a:latin typeface="Arial"/>
                <a:cs typeface="Arial"/>
              </a:rPr>
              <a:t>above </a:t>
            </a:r>
            <a:r>
              <a:rPr sz="2200" spc="-70" dirty="0">
                <a:latin typeface="Arial"/>
                <a:cs typeface="Arial"/>
              </a:rPr>
              <a:t>upper </a:t>
            </a:r>
            <a:r>
              <a:rPr sz="2200" spc="-95" dirty="0">
                <a:latin typeface="Arial"/>
                <a:cs typeface="Arial"/>
              </a:rPr>
              <a:t>end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24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calcaneum 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45" dirty="0">
                <a:latin typeface="Arial"/>
                <a:cs typeface="Arial"/>
              </a:rPr>
              <a:t>just </a:t>
            </a:r>
            <a:r>
              <a:rPr sz="2200" spc="-75" dirty="0">
                <a:latin typeface="Arial"/>
                <a:cs typeface="Arial"/>
              </a:rPr>
              <a:t>medial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45" dirty="0">
                <a:latin typeface="Arial"/>
                <a:cs typeface="Arial"/>
              </a:rPr>
              <a:t>midline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75" dirty="0">
                <a:latin typeface="Arial"/>
                <a:cs typeface="Arial"/>
              </a:rPr>
              <a:t>calf</a:t>
            </a:r>
            <a:endParaRPr sz="2200">
              <a:latin typeface="Arial"/>
              <a:cs typeface="Arial"/>
            </a:endParaRPr>
          </a:p>
          <a:p>
            <a:pPr marL="355600" marR="27940" indent="-342900">
              <a:lnSpc>
                <a:spcPct val="8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90" dirty="0">
                <a:latin typeface="Arial"/>
                <a:cs typeface="Arial"/>
              </a:rPr>
              <a:t>Foot </a:t>
            </a:r>
            <a:r>
              <a:rPr sz="2200" spc="-120" dirty="0">
                <a:latin typeface="Arial"/>
                <a:cs typeface="Arial"/>
              </a:rPr>
              <a:t>passively </a:t>
            </a:r>
            <a:r>
              <a:rPr sz="2200" spc="-60" dirty="0">
                <a:latin typeface="Arial"/>
                <a:cs typeface="Arial"/>
              </a:rPr>
              <a:t>plantiflexed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and  </a:t>
            </a:r>
            <a:r>
              <a:rPr sz="2200" spc="-80" dirty="0">
                <a:latin typeface="Arial"/>
                <a:cs typeface="Arial"/>
              </a:rPr>
              <a:t>dorsiflexed</a:t>
            </a:r>
            <a:endParaRPr sz="2200">
              <a:latin typeface="Arial"/>
              <a:cs typeface="Arial"/>
            </a:endParaRPr>
          </a:p>
          <a:p>
            <a:pPr marL="355600" marR="696595" indent="-342900">
              <a:lnSpc>
                <a:spcPct val="8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75" dirty="0">
                <a:latin typeface="Arial"/>
                <a:cs typeface="Arial"/>
              </a:rPr>
              <a:t>Normal- </a:t>
            </a:r>
            <a:r>
              <a:rPr sz="2200" spc="-95" dirty="0">
                <a:latin typeface="Arial"/>
                <a:cs typeface="Arial"/>
              </a:rPr>
              <a:t>needle </a:t>
            </a:r>
            <a:r>
              <a:rPr sz="2200" spc="-85" dirty="0">
                <a:latin typeface="Arial"/>
                <a:cs typeface="Arial"/>
              </a:rPr>
              <a:t>swivel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in  </a:t>
            </a:r>
            <a:r>
              <a:rPr sz="2200" spc="-40" dirty="0">
                <a:latin typeface="Arial"/>
                <a:cs typeface="Arial"/>
              </a:rPr>
              <a:t>direction </a:t>
            </a:r>
            <a:r>
              <a:rPr sz="2200" spc="-70" dirty="0">
                <a:latin typeface="Arial"/>
                <a:cs typeface="Arial"/>
              </a:rPr>
              <a:t>opposite </a:t>
            </a:r>
            <a:r>
              <a:rPr sz="2200" spc="10" dirty="0">
                <a:latin typeface="Arial"/>
                <a:cs typeface="Arial"/>
              </a:rPr>
              <a:t>to  </a:t>
            </a:r>
            <a:r>
              <a:rPr sz="2200" spc="-75" dirty="0">
                <a:latin typeface="Arial"/>
                <a:cs typeface="Arial"/>
              </a:rPr>
              <a:t>movement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foot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049" y="192150"/>
            <a:ext cx="76898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3505" marR="5080" indent="-2631440">
              <a:lnSpc>
                <a:spcPct val="100000"/>
              </a:lnSpc>
              <a:spcBef>
                <a:spcPts val="95"/>
              </a:spcBef>
            </a:pPr>
            <a:r>
              <a:rPr b="0" spc="-340" dirty="0">
                <a:solidFill>
                  <a:srgbClr val="000000"/>
                </a:solidFill>
                <a:latin typeface="Arial"/>
                <a:cs typeface="Arial"/>
              </a:rPr>
              <a:t>Test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b="0" spc="-140" dirty="0">
                <a:solidFill>
                  <a:srgbClr val="000000"/>
                </a:solidFill>
                <a:latin typeface="Arial"/>
                <a:cs typeface="Arial"/>
              </a:rPr>
              <a:t>pre-achillles </a:t>
            </a:r>
            <a:r>
              <a:rPr b="0" spc="-19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b="0" spc="-130" dirty="0">
                <a:solidFill>
                  <a:srgbClr val="000000"/>
                </a:solidFill>
                <a:latin typeface="Arial"/>
                <a:cs typeface="Arial"/>
              </a:rPr>
              <a:t>post</a:t>
            </a:r>
            <a:r>
              <a:rPr b="0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70" dirty="0">
                <a:solidFill>
                  <a:srgbClr val="000000"/>
                </a:solidFill>
                <a:latin typeface="Arial"/>
                <a:cs typeface="Arial"/>
              </a:rPr>
              <a:t>achilles  </a:t>
            </a:r>
            <a:r>
              <a:rPr b="0" spc="-145" dirty="0">
                <a:solidFill>
                  <a:srgbClr val="000000"/>
                </a:solidFill>
                <a:latin typeface="Arial"/>
                <a:cs typeface="Arial"/>
              </a:rPr>
              <a:t>pathologies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88590"/>
            <a:ext cx="387794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783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Pt </a:t>
            </a:r>
            <a:r>
              <a:rPr sz="2400" spc="-170" dirty="0">
                <a:latin typeface="Arial"/>
                <a:cs typeface="Arial"/>
              </a:rPr>
              <a:t>asked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80" dirty="0">
                <a:latin typeface="Arial"/>
                <a:cs typeface="Arial"/>
              </a:rPr>
              <a:t>walk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95" dirty="0">
                <a:latin typeface="Arial"/>
                <a:cs typeface="Arial"/>
              </a:rPr>
              <a:t>toes 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85" dirty="0">
                <a:latin typeface="Arial"/>
                <a:cs typeface="Arial"/>
              </a:rPr>
              <a:t>heel </a:t>
            </a:r>
            <a:r>
              <a:rPr sz="2400" spc="10" dirty="0">
                <a:latin typeface="Arial"/>
                <a:cs typeface="Arial"/>
              </a:rPr>
              <a:t>off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ground-  </a:t>
            </a:r>
            <a:r>
              <a:rPr sz="2400" spc="-85" dirty="0">
                <a:latin typeface="Arial"/>
                <a:cs typeface="Arial"/>
              </a:rPr>
              <a:t>pain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75" dirty="0">
                <a:latin typeface="Arial"/>
                <a:cs typeface="Arial"/>
              </a:rPr>
              <a:t>pre </a:t>
            </a:r>
            <a:r>
              <a:rPr sz="2400" spc="-100" dirty="0">
                <a:latin typeface="Arial"/>
                <a:cs typeface="Arial"/>
              </a:rPr>
              <a:t>achilles  </a:t>
            </a:r>
            <a:r>
              <a:rPr sz="2400" spc="-75" dirty="0">
                <a:latin typeface="Arial"/>
                <a:cs typeface="Arial"/>
              </a:rPr>
              <a:t>pathology</a:t>
            </a:r>
            <a:endParaRPr sz="2400">
              <a:latin typeface="Arial"/>
              <a:cs typeface="Arial"/>
            </a:endParaRPr>
          </a:p>
          <a:p>
            <a:pPr marL="355600" marR="30353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5" dirty="0">
                <a:latin typeface="Arial"/>
                <a:cs typeface="Arial"/>
              </a:rPr>
              <a:t>Walk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85" dirty="0">
                <a:latin typeface="Arial"/>
                <a:cs typeface="Arial"/>
              </a:rPr>
              <a:t>heel- pain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post  </a:t>
            </a:r>
            <a:r>
              <a:rPr sz="2400" spc="-100" dirty="0">
                <a:latin typeface="Arial"/>
                <a:cs typeface="Arial"/>
              </a:rPr>
              <a:t>achilles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pathology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Achilles </a:t>
            </a:r>
            <a:r>
              <a:rPr sz="2400" spc="-35" dirty="0">
                <a:latin typeface="Arial"/>
                <a:cs typeface="Arial"/>
              </a:rPr>
              <a:t>tendinitis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85" dirty="0">
                <a:latin typeface="Arial"/>
                <a:cs typeface="Arial"/>
              </a:rPr>
              <a:t>pain </a:t>
            </a:r>
            <a:r>
              <a:rPr sz="2400" spc="-30" dirty="0">
                <a:latin typeface="Arial"/>
                <a:cs typeface="Arial"/>
              </a:rPr>
              <a:t>in  </a:t>
            </a:r>
            <a:r>
              <a:rPr sz="2400" spc="-25" dirty="0">
                <a:latin typeface="Arial"/>
                <a:cs typeface="Arial"/>
              </a:rPr>
              <a:t>both </a:t>
            </a:r>
            <a:r>
              <a:rPr sz="2400" spc="-95" dirty="0">
                <a:latin typeface="Arial"/>
                <a:cs typeface="Arial"/>
              </a:rPr>
              <a:t>mode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80" dirty="0">
                <a:latin typeface="Arial"/>
                <a:cs typeface="Arial"/>
              </a:rPr>
              <a:t>walking,</a:t>
            </a:r>
            <a:r>
              <a:rPr sz="2400" spc="-44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more  on </a:t>
            </a:r>
            <a:r>
              <a:rPr sz="2400" spc="-85" dirty="0">
                <a:latin typeface="Arial"/>
                <a:cs typeface="Arial"/>
              </a:rPr>
              <a:t>walking </a:t>
            </a:r>
            <a:r>
              <a:rPr sz="2400" spc="-75" dirty="0">
                <a:latin typeface="Arial"/>
                <a:cs typeface="Arial"/>
              </a:rPr>
              <a:t>on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toes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248" y="461899"/>
            <a:ext cx="51606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90" dirty="0">
                <a:solidFill>
                  <a:srgbClr val="000000"/>
                </a:solidFill>
                <a:latin typeface="Arial"/>
                <a:cs typeface="Arial"/>
              </a:rPr>
              <a:t>Ankle </a:t>
            </a:r>
            <a:r>
              <a:rPr sz="4400" b="0" spc="-150" dirty="0">
                <a:solidFill>
                  <a:srgbClr val="000000"/>
                </a:solidFill>
                <a:latin typeface="Arial"/>
                <a:cs typeface="Arial"/>
              </a:rPr>
              <a:t>Dorsiflexion</a:t>
            </a:r>
            <a:r>
              <a:rPr sz="4400" b="0" spc="-3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Test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88590"/>
            <a:ext cx="361124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95" dirty="0">
                <a:latin typeface="Arial"/>
                <a:cs typeface="Arial"/>
              </a:rPr>
              <a:t>To </a:t>
            </a:r>
            <a:r>
              <a:rPr sz="2400" spc="-55" dirty="0">
                <a:latin typeface="Arial"/>
                <a:cs typeface="Arial"/>
              </a:rPr>
              <a:t>determine </a:t>
            </a:r>
            <a:r>
              <a:rPr sz="2400" spc="-40" dirty="0">
                <a:latin typeface="Arial"/>
                <a:cs typeface="Arial"/>
              </a:rPr>
              <a:t>whether  </a:t>
            </a:r>
            <a:r>
              <a:rPr sz="2400" spc="-95" dirty="0">
                <a:latin typeface="Arial"/>
                <a:cs typeface="Arial"/>
              </a:rPr>
              <a:t>gastronimius </a:t>
            </a:r>
            <a:r>
              <a:rPr sz="2400" spc="-20" dirty="0">
                <a:latin typeface="Arial"/>
                <a:cs typeface="Arial"/>
              </a:rPr>
              <a:t>or </a:t>
            </a:r>
            <a:r>
              <a:rPr sz="2400" spc="-135" dirty="0">
                <a:latin typeface="Arial"/>
                <a:cs typeface="Arial"/>
              </a:rPr>
              <a:t>soleus  </a:t>
            </a:r>
            <a:r>
              <a:rPr sz="2400" spc="-145" dirty="0">
                <a:latin typeface="Arial"/>
                <a:cs typeface="Arial"/>
              </a:rPr>
              <a:t>causing </a:t>
            </a:r>
            <a:r>
              <a:rPr sz="2400" spc="-15" dirty="0">
                <a:latin typeface="Arial"/>
                <a:cs typeface="Arial"/>
              </a:rPr>
              <a:t>limitation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ankle  </a:t>
            </a:r>
            <a:r>
              <a:rPr sz="2400" spc="-70" dirty="0">
                <a:latin typeface="Arial"/>
                <a:cs typeface="Arial"/>
              </a:rPr>
              <a:t>dorsiflexion</a:t>
            </a:r>
            <a:endParaRPr sz="2400">
              <a:latin typeface="Arial"/>
              <a:cs typeface="Arial"/>
            </a:endParaRPr>
          </a:p>
          <a:p>
            <a:pPr marL="355600" marR="9144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2323465" algn="l"/>
              </a:tabLst>
            </a:pPr>
            <a:r>
              <a:rPr sz="2400" spc="-15" dirty="0">
                <a:latin typeface="Arial"/>
                <a:cs typeface="Arial"/>
              </a:rPr>
              <a:t>With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flexion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	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14" dirty="0">
                <a:latin typeface="Arial"/>
                <a:cs typeface="Arial"/>
              </a:rPr>
              <a:t>knee  </a:t>
            </a:r>
            <a:r>
              <a:rPr sz="2400" spc="-10" dirty="0">
                <a:latin typeface="Arial"/>
                <a:cs typeface="Arial"/>
              </a:rPr>
              <a:t>joint, </a:t>
            </a:r>
            <a:r>
              <a:rPr sz="2400" spc="-100" dirty="0">
                <a:latin typeface="Arial"/>
                <a:cs typeface="Arial"/>
              </a:rPr>
              <a:t>ankle </a:t>
            </a:r>
            <a:r>
              <a:rPr sz="2400" spc="-70" dirty="0">
                <a:latin typeface="Arial"/>
                <a:cs typeface="Arial"/>
              </a:rPr>
              <a:t>dorsiflexion  </a:t>
            </a:r>
            <a:r>
              <a:rPr sz="2400" spc="-120" dirty="0">
                <a:latin typeface="Arial"/>
                <a:cs typeface="Arial"/>
              </a:rPr>
              <a:t>achieved </a:t>
            </a:r>
            <a:r>
              <a:rPr sz="2400" spc="-140" dirty="0">
                <a:latin typeface="Arial"/>
                <a:cs typeface="Arial"/>
              </a:rPr>
              <a:t>–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b="1" spc="-190" dirty="0">
                <a:latin typeface="Arial"/>
                <a:cs typeface="Arial"/>
              </a:rPr>
              <a:t>Gastronemius</a:t>
            </a:r>
            <a:endParaRPr sz="2400">
              <a:latin typeface="Arial"/>
              <a:cs typeface="Arial"/>
            </a:endParaRPr>
          </a:p>
          <a:p>
            <a:pPr marL="355600" marR="11112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Arial"/>
                <a:cs typeface="Arial"/>
              </a:rPr>
              <a:t>Not </a:t>
            </a:r>
            <a:r>
              <a:rPr sz="2400" spc="-75" dirty="0">
                <a:latin typeface="Arial"/>
                <a:cs typeface="Arial"/>
              </a:rPr>
              <a:t>affected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55" dirty="0">
                <a:latin typeface="Arial"/>
                <a:cs typeface="Arial"/>
              </a:rPr>
              <a:t>flexion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105" dirty="0">
                <a:latin typeface="Arial"/>
                <a:cs typeface="Arial"/>
              </a:rPr>
              <a:t>knee-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Soleus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66132" y="1447799"/>
            <a:ext cx="4049267" cy="5410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857" y="461899"/>
            <a:ext cx="3032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60" dirty="0">
                <a:solidFill>
                  <a:srgbClr val="000000"/>
                </a:solidFill>
                <a:latin typeface="Arial"/>
                <a:cs typeface="Arial"/>
              </a:rPr>
              <a:t>Homan’s</a:t>
            </a:r>
            <a:r>
              <a:rPr sz="4400" b="0" spc="-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sign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88590"/>
            <a:ext cx="332740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897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4" dirty="0">
                <a:latin typeface="Arial"/>
                <a:cs typeface="Arial"/>
              </a:rPr>
              <a:t>Test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110" dirty="0">
                <a:latin typeface="Arial"/>
                <a:cs typeface="Arial"/>
              </a:rPr>
              <a:t>deep </a:t>
            </a:r>
            <a:r>
              <a:rPr sz="2400" spc="-85" dirty="0">
                <a:latin typeface="Arial"/>
                <a:cs typeface="Arial"/>
              </a:rPr>
              <a:t>vein  </a:t>
            </a:r>
            <a:r>
              <a:rPr sz="2400" spc="-50" dirty="0">
                <a:latin typeface="Arial"/>
                <a:cs typeface="Arial"/>
              </a:rPr>
              <a:t>thrombhophlebitis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1457325" algn="l"/>
                <a:tab pos="2647950" algn="l"/>
              </a:tabLst>
            </a:pPr>
            <a:r>
              <a:rPr sz="2400" spc="-400" dirty="0">
                <a:latin typeface="Arial"/>
                <a:cs typeface="Arial"/>
              </a:rPr>
              <a:t>F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50" dirty="0">
                <a:latin typeface="Arial"/>
                <a:cs typeface="Arial"/>
              </a:rPr>
              <a:t>r</a:t>
            </a:r>
            <a:r>
              <a:rPr sz="2400" spc="-120" dirty="0">
                <a:latin typeface="Arial"/>
                <a:cs typeface="Arial"/>
              </a:rPr>
              <a:t>c</a:t>
            </a:r>
            <a:r>
              <a:rPr sz="2400" spc="-5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bl</a:t>
            </a:r>
            <a:r>
              <a:rPr sz="2400" spc="-7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do</a:t>
            </a:r>
            <a:r>
              <a:rPr sz="2400" spc="-65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sifl</a:t>
            </a:r>
            <a:r>
              <a:rPr sz="2400" spc="-130" dirty="0">
                <a:latin typeface="Arial"/>
                <a:cs typeface="Arial"/>
              </a:rPr>
              <a:t>e</a:t>
            </a:r>
            <a:r>
              <a:rPr sz="2400" spc="-16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90" dirty="0">
                <a:latin typeface="Arial"/>
                <a:cs typeface="Arial"/>
              </a:rPr>
              <a:t>ankle 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110" dirty="0">
                <a:latin typeface="Arial"/>
                <a:cs typeface="Arial"/>
              </a:rPr>
              <a:t>leg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extension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65" dirty="0">
                <a:latin typeface="Arial"/>
                <a:cs typeface="Arial"/>
              </a:rPr>
              <a:t>Pain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80" dirty="0">
                <a:latin typeface="Arial"/>
                <a:cs typeface="Arial"/>
              </a:rPr>
              <a:t>calf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muscle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1447800"/>
            <a:ext cx="5257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2791"/>
            <a:ext cx="3870325" cy="385762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866775">
              <a:lnSpc>
                <a:spcPct val="80000"/>
              </a:lnSpc>
              <a:spcBef>
                <a:spcPts val="620"/>
              </a:spcBef>
              <a:tabLst>
                <a:tab pos="1773555" algn="l"/>
              </a:tabLst>
            </a:pPr>
            <a:r>
              <a:rPr sz="2200" b="1" spc="-130" dirty="0">
                <a:latin typeface="Arial"/>
                <a:cs typeface="Arial"/>
              </a:rPr>
              <a:t>Measurement	</a:t>
            </a:r>
            <a:r>
              <a:rPr sz="2200" b="1" spc="-105" dirty="0">
                <a:latin typeface="Arial"/>
                <a:cs typeface="Arial"/>
              </a:rPr>
              <a:t>of</a:t>
            </a:r>
            <a:r>
              <a:rPr sz="2200" b="1" spc="-155" dirty="0">
                <a:latin typeface="Arial"/>
                <a:cs typeface="Arial"/>
              </a:rPr>
              <a:t> </a:t>
            </a:r>
            <a:r>
              <a:rPr sz="2200" b="1" spc="-180" dirty="0">
                <a:latin typeface="Arial"/>
                <a:cs typeface="Arial"/>
              </a:rPr>
              <a:t>equinus  </a:t>
            </a:r>
            <a:r>
              <a:rPr sz="2200" b="1" spc="-114" dirty="0">
                <a:latin typeface="Arial"/>
                <a:cs typeface="Arial"/>
              </a:rPr>
              <a:t>deformity</a:t>
            </a:r>
            <a:endParaRPr sz="2200">
              <a:latin typeface="Arial"/>
              <a:cs typeface="Arial"/>
            </a:endParaRPr>
          </a:p>
          <a:p>
            <a:pPr marL="355600" marR="451484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Position- </a:t>
            </a:r>
            <a:r>
              <a:rPr sz="2400" spc="-75" dirty="0">
                <a:latin typeface="Arial"/>
                <a:cs typeface="Arial"/>
              </a:rPr>
              <a:t>lying on </a:t>
            </a:r>
            <a:r>
              <a:rPr sz="2400" spc="-100" dirty="0">
                <a:latin typeface="Arial"/>
                <a:cs typeface="Arial"/>
              </a:rPr>
              <a:t>bed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on  </a:t>
            </a:r>
            <a:r>
              <a:rPr sz="2400" spc="-55" dirty="0">
                <a:latin typeface="Arial"/>
                <a:cs typeface="Arial"/>
              </a:rPr>
              <a:t>lateral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355600" marR="208279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65" dirty="0">
                <a:latin typeface="Arial"/>
                <a:cs typeface="Arial"/>
              </a:rPr>
              <a:t>Passively </a:t>
            </a:r>
            <a:r>
              <a:rPr sz="2400" spc="-75" dirty="0">
                <a:latin typeface="Arial"/>
                <a:cs typeface="Arial"/>
              </a:rPr>
              <a:t>dorsiflex </a:t>
            </a:r>
            <a:r>
              <a:rPr sz="2400" spc="-225" dirty="0">
                <a:latin typeface="Arial"/>
                <a:cs typeface="Arial"/>
              </a:rPr>
              <a:t>as </a:t>
            </a:r>
            <a:r>
              <a:rPr sz="2400" spc="-50" dirty="0">
                <a:latin typeface="Arial"/>
                <a:cs typeface="Arial"/>
              </a:rPr>
              <a:t>far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25" dirty="0">
                <a:latin typeface="Arial"/>
                <a:cs typeface="Arial"/>
              </a:rPr>
              <a:t>as  </a:t>
            </a:r>
            <a:r>
              <a:rPr sz="2400" spc="-114" dirty="0">
                <a:latin typeface="Arial"/>
                <a:cs typeface="Arial"/>
              </a:rPr>
              <a:t>possible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/>
                <a:cs typeface="Arial"/>
              </a:rPr>
              <a:t>Measure </a:t>
            </a:r>
            <a:r>
              <a:rPr sz="2400" spc="-120" dirty="0">
                <a:latin typeface="Arial"/>
                <a:cs typeface="Arial"/>
              </a:rPr>
              <a:t>angle </a:t>
            </a:r>
            <a:r>
              <a:rPr sz="2400" spc="-70" dirty="0">
                <a:latin typeface="Arial"/>
                <a:cs typeface="Arial"/>
              </a:rPr>
              <a:t>between  </a:t>
            </a:r>
            <a:r>
              <a:rPr sz="2400" spc="-85" dirty="0">
                <a:latin typeface="Arial"/>
                <a:cs typeface="Arial"/>
              </a:rPr>
              <a:t>long </a:t>
            </a:r>
            <a:r>
              <a:rPr sz="2400" spc="-155" dirty="0">
                <a:latin typeface="Arial"/>
                <a:cs typeface="Arial"/>
              </a:rPr>
              <a:t>axis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10" dirty="0">
                <a:latin typeface="Arial"/>
                <a:cs typeface="Arial"/>
              </a:rPr>
              <a:t>leg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85" dirty="0">
                <a:latin typeface="Arial"/>
                <a:cs typeface="Arial"/>
              </a:rPr>
              <a:t>long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axis 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midfoot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Substract 90 </a:t>
            </a:r>
            <a:r>
              <a:rPr sz="2400" spc="-25" dirty="0">
                <a:latin typeface="Arial"/>
                <a:cs typeface="Arial"/>
              </a:rPr>
              <a:t>from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angle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0032" y="0"/>
            <a:ext cx="4044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60" dirty="0">
                <a:solidFill>
                  <a:srgbClr val="000000"/>
                </a:solidFill>
                <a:latin typeface="Arial"/>
                <a:cs typeface="Arial"/>
              </a:rPr>
              <a:t>Tibial </a:t>
            </a:r>
            <a:r>
              <a:rPr sz="4400" b="0" spc="-254" dirty="0">
                <a:solidFill>
                  <a:srgbClr val="000000"/>
                </a:solidFill>
                <a:latin typeface="Arial"/>
                <a:cs typeface="Arial"/>
              </a:rPr>
              <a:t>Torsion</a:t>
            </a:r>
            <a:r>
              <a:rPr sz="4400" b="0" spc="-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Test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72285"/>
            <a:ext cx="3752850" cy="48183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44145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95" dirty="0">
                <a:latin typeface="Arial"/>
                <a:cs typeface="Arial"/>
              </a:rPr>
              <a:t>To </a:t>
            </a:r>
            <a:r>
              <a:rPr sz="2400" spc="-55" dirty="0">
                <a:latin typeface="Arial"/>
                <a:cs typeface="Arial"/>
              </a:rPr>
              <a:t>determine </a:t>
            </a:r>
            <a:r>
              <a:rPr sz="2400" spc="-40" dirty="0">
                <a:latin typeface="Arial"/>
                <a:cs typeface="Arial"/>
              </a:rPr>
              <a:t>whether  </a:t>
            </a:r>
            <a:r>
              <a:rPr sz="2400" spc="-65" dirty="0">
                <a:latin typeface="Arial"/>
                <a:cs typeface="Arial"/>
              </a:rPr>
              <a:t>toeing </a:t>
            </a:r>
            <a:r>
              <a:rPr sz="2400" spc="-30" dirty="0">
                <a:latin typeface="Arial"/>
                <a:cs typeface="Arial"/>
              </a:rPr>
              <a:t>in </a:t>
            </a:r>
            <a:r>
              <a:rPr sz="2400" spc="-120" dirty="0">
                <a:latin typeface="Arial"/>
                <a:cs typeface="Arial"/>
              </a:rPr>
              <a:t>is </a:t>
            </a:r>
            <a:r>
              <a:rPr sz="2400" spc="-100" dirty="0">
                <a:latin typeface="Arial"/>
                <a:cs typeface="Arial"/>
              </a:rPr>
              <a:t>due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internal  </a:t>
            </a:r>
            <a:r>
              <a:rPr sz="2400" spc="-20" dirty="0">
                <a:latin typeface="Arial"/>
                <a:cs typeface="Arial"/>
              </a:rPr>
              <a:t>rotation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tibia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4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Arial"/>
                <a:cs typeface="Arial"/>
              </a:rPr>
              <a:t>Normally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45" dirty="0">
                <a:latin typeface="Arial"/>
                <a:cs typeface="Arial"/>
              </a:rPr>
              <a:t>line </a:t>
            </a:r>
            <a:r>
              <a:rPr sz="2400" spc="-75" dirty="0">
                <a:latin typeface="Arial"/>
                <a:cs typeface="Arial"/>
              </a:rPr>
              <a:t>drawn  </a:t>
            </a:r>
            <a:r>
              <a:rPr sz="2400" spc="-70" dirty="0">
                <a:latin typeface="Arial"/>
                <a:cs typeface="Arial"/>
              </a:rPr>
              <a:t>between </a:t>
            </a:r>
            <a:r>
              <a:rPr sz="2400" spc="-55" dirty="0">
                <a:latin typeface="Arial"/>
                <a:cs typeface="Arial"/>
              </a:rPr>
              <a:t>malleoli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rotated 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40" dirty="0">
                <a:latin typeface="Arial"/>
                <a:cs typeface="Arial"/>
              </a:rPr>
              <a:t>rotated </a:t>
            </a:r>
            <a:r>
              <a:rPr sz="2400" spc="-65" dirty="0">
                <a:latin typeface="Arial"/>
                <a:cs typeface="Arial"/>
              </a:rPr>
              <a:t>externally </a:t>
            </a:r>
            <a:r>
              <a:rPr sz="2400" spc="-120" dirty="0">
                <a:latin typeface="Arial"/>
                <a:cs typeface="Arial"/>
              </a:rPr>
              <a:t>15  degree </a:t>
            </a:r>
            <a:r>
              <a:rPr sz="2400" spc="-25" dirty="0">
                <a:latin typeface="Arial"/>
                <a:cs typeface="Arial"/>
              </a:rPr>
              <a:t>from </a:t>
            </a:r>
            <a:r>
              <a:rPr sz="2400" spc="-185" dirty="0">
                <a:latin typeface="Arial"/>
                <a:cs typeface="Arial"/>
              </a:rPr>
              <a:t>a  </a:t>
            </a:r>
            <a:r>
              <a:rPr sz="2400" spc="-70" dirty="0">
                <a:latin typeface="Arial"/>
                <a:cs typeface="Arial"/>
              </a:rPr>
              <a:t>perpendicular </a:t>
            </a:r>
            <a:r>
              <a:rPr sz="2400" spc="-45" dirty="0">
                <a:latin typeface="Arial"/>
                <a:cs typeface="Arial"/>
              </a:rPr>
              <a:t>line </a:t>
            </a:r>
            <a:r>
              <a:rPr sz="2400" spc="-75" dirty="0">
                <a:latin typeface="Arial"/>
                <a:cs typeface="Arial"/>
              </a:rPr>
              <a:t>drawn  </a:t>
            </a:r>
            <a:r>
              <a:rPr sz="2400" spc="-25" dirty="0">
                <a:latin typeface="Arial"/>
                <a:cs typeface="Arial"/>
              </a:rPr>
              <a:t>from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tibial </a:t>
            </a:r>
            <a:r>
              <a:rPr sz="2400" spc="-60" dirty="0">
                <a:latin typeface="Arial"/>
                <a:cs typeface="Arial"/>
              </a:rPr>
              <a:t>tubercle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100" dirty="0">
                <a:latin typeface="Arial"/>
                <a:cs typeface="Arial"/>
              </a:rPr>
              <a:t>ankle</a:t>
            </a:r>
            <a:endParaRPr sz="2400">
              <a:latin typeface="Arial"/>
              <a:cs typeface="Arial"/>
            </a:endParaRPr>
          </a:p>
          <a:p>
            <a:pPr marL="355600" marR="203835" indent="-342900">
              <a:lnSpc>
                <a:spcPct val="9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  <a:tab pos="2582545" algn="l"/>
              </a:tabLst>
            </a:pPr>
            <a:r>
              <a:rPr sz="2400" spc="-70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tibial </a:t>
            </a:r>
            <a:r>
              <a:rPr sz="2400" spc="-55" dirty="0">
                <a:latin typeface="Arial"/>
                <a:cs typeface="Arial"/>
              </a:rPr>
              <a:t>torsion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65" dirty="0">
                <a:latin typeface="Arial"/>
                <a:cs typeface="Arial"/>
              </a:rPr>
              <a:t>malleolar </a:t>
            </a:r>
            <a:r>
              <a:rPr sz="2400" spc="-45" dirty="0">
                <a:latin typeface="Arial"/>
                <a:cs typeface="Arial"/>
              </a:rPr>
              <a:t>line </a:t>
            </a:r>
            <a:r>
              <a:rPr sz="2400" spc="-145" dirty="0">
                <a:latin typeface="Arial"/>
                <a:cs typeface="Arial"/>
              </a:rPr>
              <a:t>may </a:t>
            </a:r>
            <a:r>
              <a:rPr sz="2400" spc="-125" dirty="0">
                <a:latin typeface="Arial"/>
                <a:cs typeface="Arial"/>
              </a:rPr>
              <a:t>face  </a:t>
            </a:r>
            <a:r>
              <a:rPr sz="2400" spc="-45" dirty="0">
                <a:latin typeface="Arial"/>
                <a:cs typeface="Arial"/>
              </a:rPr>
              <a:t>directly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anterioly	</a:t>
            </a:r>
            <a:r>
              <a:rPr sz="2400" spc="-130" dirty="0">
                <a:latin typeface="Arial"/>
                <a:cs typeface="Arial"/>
              </a:rPr>
              <a:t>close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  </a:t>
            </a:r>
            <a:r>
              <a:rPr sz="2400" spc="-70" dirty="0">
                <a:latin typeface="Arial"/>
                <a:cs typeface="Arial"/>
              </a:rPr>
              <a:t>perpendicular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761999"/>
            <a:ext cx="4114800" cy="609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954" y="187197"/>
            <a:ext cx="79978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40" dirty="0">
                <a:solidFill>
                  <a:srgbClr val="000000"/>
                </a:solidFill>
                <a:latin typeface="Arial"/>
                <a:cs typeface="Arial"/>
              </a:rPr>
              <a:t>Forefoot </a:t>
            </a:r>
            <a:r>
              <a:rPr sz="4400" b="0" spc="-125" dirty="0">
                <a:solidFill>
                  <a:srgbClr val="000000"/>
                </a:solidFill>
                <a:latin typeface="Arial"/>
                <a:cs typeface="Arial"/>
              </a:rPr>
              <a:t>Adduction </a:t>
            </a:r>
            <a:r>
              <a:rPr sz="4400" b="0" spc="-145" dirty="0">
                <a:solidFill>
                  <a:srgbClr val="000000"/>
                </a:solidFill>
                <a:latin typeface="Arial"/>
                <a:cs typeface="Arial"/>
              </a:rPr>
              <a:t>Correction</a:t>
            </a:r>
            <a:r>
              <a:rPr sz="4400" b="0" spc="-4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65" dirty="0">
                <a:solidFill>
                  <a:srgbClr val="000000"/>
                </a:solidFill>
                <a:latin typeface="Arial"/>
                <a:cs typeface="Arial"/>
              </a:rPr>
              <a:t>Test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91638"/>
            <a:ext cx="3849370" cy="351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70" dirty="0">
                <a:latin typeface="Arial"/>
                <a:cs typeface="Arial"/>
              </a:rPr>
              <a:t>Forefoot </a:t>
            </a:r>
            <a:r>
              <a:rPr sz="2200" spc="-65" dirty="0">
                <a:latin typeface="Arial"/>
                <a:cs typeface="Arial"/>
              </a:rPr>
              <a:t>adduction </a:t>
            </a:r>
            <a:r>
              <a:rPr sz="2200" spc="-114" dirty="0">
                <a:latin typeface="Arial"/>
                <a:cs typeface="Arial"/>
              </a:rPr>
              <a:t>is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common 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65" dirty="0">
                <a:latin typeface="Arial"/>
                <a:cs typeface="Arial"/>
              </a:rPr>
              <a:t>children which </a:t>
            </a:r>
            <a:r>
              <a:rPr sz="2200" spc="-135" dirty="0">
                <a:latin typeface="Arial"/>
                <a:cs typeface="Arial"/>
              </a:rPr>
              <a:t>may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135" dirty="0">
                <a:latin typeface="Arial"/>
                <a:cs typeface="Arial"/>
              </a:rPr>
              <a:t>may  </a:t>
            </a:r>
            <a:r>
              <a:rPr sz="2200" spc="-5" dirty="0">
                <a:latin typeface="Arial"/>
                <a:cs typeface="Arial"/>
              </a:rPr>
              <a:t>not </a:t>
            </a:r>
            <a:r>
              <a:rPr sz="2200" spc="-105" dirty="0">
                <a:latin typeface="Arial"/>
                <a:cs typeface="Arial"/>
              </a:rPr>
              <a:t>need</a:t>
            </a:r>
            <a:r>
              <a:rPr sz="2200" spc="-22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correction</a:t>
            </a:r>
            <a:endParaRPr sz="2200">
              <a:latin typeface="Arial"/>
              <a:cs typeface="Arial"/>
            </a:endParaRPr>
          </a:p>
          <a:p>
            <a:pPr marL="355600" marR="165735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If </a:t>
            </a:r>
            <a:r>
              <a:rPr sz="2200" spc="-65" dirty="0">
                <a:latin typeface="Arial"/>
                <a:cs typeface="Arial"/>
              </a:rPr>
              <a:t>adduction </a:t>
            </a:r>
            <a:r>
              <a:rPr sz="2200" spc="-150" dirty="0">
                <a:latin typeface="Arial"/>
                <a:cs typeface="Arial"/>
              </a:rPr>
              <a:t>can </a:t>
            </a:r>
            <a:r>
              <a:rPr sz="2200" spc="-105" dirty="0">
                <a:latin typeface="Arial"/>
                <a:cs typeface="Arial"/>
              </a:rPr>
              <a:t>be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corrected  </a:t>
            </a:r>
            <a:r>
              <a:rPr sz="2200" spc="-80" dirty="0">
                <a:latin typeface="Arial"/>
                <a:cs typeface="Arial"/>
              </a:rPr>
              <a:t>manually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65" dirty="0">
                <a:latin typeface="Arial"/>
                <a:cs typeface="Arial"/>
              </a:rPr>
              <a:t>abduction </a:t>
            </a:r>
            <a:r>
              <a:rPr sz="2200" spc="-150" dirty="0">
                <a:latin typeface="Arial"/>
                <a:cs typeface="Arial"/>
              </a:rPr>
              <a:t>can  </a:t>
            </a:r>
            <a:r>
              <a:rPr sz="2200" spc="-105" dirty="0">
                <a:latin typeface="Arial"/>
                <a:cs typeface="Arial"/>
              </a:rPr>
              <a:t>be </a:t>
            </a:r>
            <a:r>
              <a:rPr sz="2200" spc="-90" dirty="0">
                <a:latin typeface="Arial"/>
                <a:cs typeface="Arial"/>
              </a:rPr>
              <a:t>done </a:t>
            </a:r>
            <a:r>
              <a:rPr sz="2200" spc="-95" dirty="0">
                <a:latin typeface="Arial"/>
                <a:cs typeface="Arial"/>
              </a:rPr>
              <a:t>beyond </a:t>
            </a:r>
            <a:r>
              <a:rPr sz="2200" spc="-50" dirty="0">
                <a:latin typeface="Arial"/>
                <a:cs typeface="Arial"/>
              </a:rPr>
              <a:t>neutral  </a:t>
            </a:r>
            <a:r>
              <a:rPr sz="2200" spc="-45" dirty="0">
                <a:latin typeface="Arial"/>
                <a:cs typeface="Arial"/>
              </a:rPr>
              <a:t>position </a:t>
            </a:r>
            <a:r>
              <a:rPr sz="2200" spc="-130" dirty="0">
                <a:latin typeface="Arial"/>
                <a:cs typeface="Arial"/>
              </a:rPr>
              <a:t>– </a:t>
            </a:r>
            <a:r>
              <a:rPr sz="2200" spc="-215" dirty="0">
                <a:latin typeface="Arial"/>
                <a:cs typeface="Arial"/>
              </a:rPr>
              <a:t>NO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290" dirty="0">
                <a:latin typeface="Arial"/>
                <a:cs typeface="Arial"/>
              </a:rPr>
              <a:t>TREATMENT</a:t>
            </a:r>
            <a:endParaRPr sz="2200">
              <a:latin typeface="Arial"/>
              <a:cs typeface="Arial"/>
            </a:endParaRPr>
          </a:p>
          <a:p>
            <a:pPr marL="355600" marR="2159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If </a:t>
            </a:r>
            <a:r>
              <a:rPr sz="2200" spc="-60" dirty="0">
                <a:latin typeface="Arial"/>
                <a:cs typeface="Arial"/>
              </a:rPr>
              <a:t>only </a:t>
            </a:r>
            <a:r>
              <a:rPr sz="2200" spc="-35" dirty="0">
                <a:latin typeface="Arial"/>
                <a:cs typeface="Arial"/>
              </a:rPr>
              <a:t>partially </a:t>
            </a:r>
            <a:r>
              <a:rPr sz="2200" spc="-70" dirty="0">
                <a:latin typeface="Arial"/>
                <a:cs typeface="Arial"/>
              </a:rPr>
              <a:t>corrected </a:t>
            </a:r>
            <a:r>
              <a:rPr sz="2200" spc="10" dirty="0">
                <a:latin typeface="Arial"/>
                <a:cs typeface="Arial"/>
              </a:rPr>
              <a:t>to  </a:t>
            </a:r>
            <a:r>
              <a:rPr sz="2200" spc="-50" dirty="0">
                <a:latin typeface="Arial"/>
                <a:cs typeface="Arial"/>
              </a:rPr>
              <a:t>neutral </a:t>
            </a:r>
            <a:r>
              <a:rPr sz="2200" spc="-15" dirty="0">
                <a:latin typeface="Arial"/>
                <a:cs typeface="Arial"/>
              </a:rPr>
              <a:t>or </a:t>
            </a:r>
            <a:r>
              <a:rPr sz="2200" spc="-150" dirty="0">
                <a:latin typeface="Arial"/>
                <a:cs typeface="Arial"/>
              </a:rPr>
              <a:t>less </a:t>
            </a:r>
            <a:r>
              <a:rPr sz="2200" spc="-50" dirty="0">
                <a:latin typeface="Arial"/>
                <a:cs typeface="Arial"/>
              </a:rPr>
              <a:t>than neutral</a:t>
            </a:r>
            <a:r>
              <a:rPr sz="2200" spc="-37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–  </a:t>
            </a:r>
            <a:r>
              <a:rPr sz="2200" spc="-340" dirty="0">
                <a:latin typeface="Arial"/>
                <a:cs typeface="Arial"/>
              </a:rPr>
              <a:t>CAST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15" dirty="0">
                <a:latin typeface="Arial"/>
                <a:cs typeface="Arial"/>
              </a:rPr>
              <a:t>CORRECTION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761998"/>
            <a:ext cx="3581400" cy="6095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397" y="34239"/>
            <a:ext cx="5840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90" dirty="0"/>
              <a:t>Lateral </a:t>
            </a:r>
            <a:r>
              <a:rPr sz="4400" spc="-265" dirty="0"/>
              <a:t>ligament</a:t>
            </a:r>
            <a:r>
              <a:rPr sz="4400" spc="-250" dirty="0"/>
              <a:t> </a:t>
            </a:r>
            <a:r>
              <a:rPr sz="4400" spc="-355" dirty="0"/>
              <a:t>complex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2228647"/>
            <a:ext cx="3195955" cy="32524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latin typeface="Arial"/>
                <a:cs typeface="Arial"/>
              </a:rPr>
              <a:t>Lateral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complex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har char="–"/>
              <a:tabLst>
                <a:tab pos="756920" algn="l"/>
              </a:tabLst>
            </a:pPr>
            <a:r>
              <a:rPr sz="2400" spc="-60" dirty="0">
                <a:latin typeface="Arial"/>
                <a:cs typeface="Arial"/>
              </a:rPr>
              <a:t>Ant.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talofibular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85" dirty="0">
                <a:latin typeface="Arial"/>
                <a:cs typeface="Arial"/>
              </a:rPr>
              <a:t>calcaneofibular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45" dirty="0">
                <a:latin typeface="Arial"/>
                <a:cs typeface="Arial"/>
              </a:rPr>
              <a:t>Post. </a:t>
            </a:r>
            <a:r>
              <a:rPr sz="2400" spc="-30" dirty="0">
                <a:latin typeface="Arial"/>
                <a:cs typeface="Arial"/>
              </a:rPr>
              <a:t>talofibular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04" dirty="0">
                <a:latin typeface="Arial"/>
                <a:cs typeface="Arial"/>
              </a:rPr>
              <a:t>Syndesmosis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har char="–"/>
              <a:tabLst>
                <a:tab pos="756920" algn="l"/>
              </a:tabLst>
            </a:pPr>
            <a:r>
              <a:rPr sz="2400" spc="-60" dirty="0">
                <a:latin typeface="Arial"/>
                <a:cs typeface="Arial"/>
              </a:rPr>
              <a:t>Ant. </a:t>
            </a:r>
            <a:r>
              <a:rPr sz="2400" spc="-80" dirty="0">
                <a:latin typeface="Arial"/>
                <a:cs typeface="Arial"/>
              </a:rPr>
              <a:t>Inf.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tibiofibular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114" dirty="0">
                <a:latin typeface="Arial"/>
                <a:cs typeface="Arial"/>
              </a:rPr>
              <a:t>Post.Inf.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tibiofibular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990598"/>
            <a:ext cx="4800599" cy="5867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6025" y="72339"/>
            <a:ext cx="41763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80" dirty="0"/>
              <a:t>Colman </a:t>
            </a:r>
            <a:r>
              <a:rPr sz="4400" spc="-425" dirty="0"/>
              <a:t>Block</a:t>
            </a:r>
            <a:r>
              <a:rPr sz="4400" spc="-140" dirty="0"/>
              <a:t> </a:t>
            </a:r>
            <a:r>
              <a:rPr sz="4400" spc="-229" dirty="0"/>
              <a:t>test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970534"/>
            <a:ext cx="4607560" cy="46443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227329" indent="-342900">
              <a:lnSpc>
                <a:spcPct val="80000"/>
              </a:lnSpc>
              <a:spcBef>
                <a:spcPts val="459"/>
              </a:spcBef>
              <a:buChar char="-"/>
              <a:tabLst>
                <a:tab pos="354965" algn="l"/>
                <a:tab pos="355600" algn="l"/>
              </a:tabLst>
            </a:pPr>
            <a:r>
              <a:rPr sz="1500" spc="-70" dirty="0">
                <a:latin typeface="Arial"/>
                <a:cs typeface="Arial"/>
              </a:rPr>
              <a:t>coleman </a:t>
            </a:r>
            <a:r>
              <a:rPr sz="1500" spc="-55" dirty="0">
                <a:latin typeface="Arial"/>
                <a:cs typeface="Arial"/>
              </a:rPr>
              <a:t>block </a:t>
            </a:r>
            <a:r>
              <a:rPr sz="1500" spc="-30" dirty="0">
                <a:latin typeface="Arial"/>
                <a:cs typeface="Arial"/>
              </a:rPr>
              <a:t>test </a:t>
            </a:r>
            <a:r>
              <a:rPr sz="1500" spc="-75" dirty="0">
                <a:latin typeface="Arial"/>
                <a:cs typeface="Arial"/>
              </a:rPr>
              <a:t>evaluates </a:t>
            </a:r>
            <a:r>
              <a:rPr sz="1500" spc="-15" dirty="0">
                <a:latin typeface="Arial"/>
                <a:cs typeface="Arial"/>
              </a:rPr>
              <a:t>hindfoot </a:t>
            </a:r>
            <a:r>
              <a:rPr sz="1500" spc="-20" dirty="0">
                <a:latin typeface="Arial"/>
                <a:cs typeface="Arial"/>
              </a:rPr>
              <a:t>flexibility</a:t>
            </a:r>
            <a:r>
              <a:rPr sz="1500" spc="-265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and  </a:t>
            </a:r>
            <a:r>
              <a:rPr sz="1500" spc="-30" dirty="0">
                <a:latin typeface="Arial"/>
                <a:cs typeface="Arial"/>
              </a:rPr>
              <a:t>pronation </a:t>
            </a:r>
            <a:r>
              <a:rPr sz="1500" spc="-5" dirty="0">
                <a:latin typeface="Arial"/>
                <a:cs typeface="Arial"/>
              </a:rPr>
              <a:t>of</a:t>
            </a:r>
            <a:r>
              <a:rPr sz="1500" spc="-16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forefoot;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1500" spc="-45" dirty="0"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  <a:p>
            <a:pPr marL="355600" marR="461009" lvl="1" indent="170180">
              <a:lnSpc>
                <a:spcPct val="80000"/>
              </a:lnSpc>
              <a:spcBef>
                <a:spcPts val="180"/>
              </a:spcBef>
              <a:buChar char="-"/>
              <a:tabLst>
                <a:tab pos="628650" algn="l"/>
              </a:tabLst>
            </a:pPr>
            <a:r>
              <a:rPr sz="1500" spc="-5" dirty="0">
                <a:latin typeface="Arial"/>
                <a:cs typeface="Arial"/>
              </a:rPr>
              <a:t>initial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deformity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is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in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the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forefoot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followed</a:t>
            </a:r>
            <a:r>
              <a:rPr sz="1500" spc="-65" dirty="0">
                <a:latin typeface="Arial"/>
                <a:cs typeface="Arial"/>
              </a:rPr>
              <a:t> by  </a:t>
            </a:r>
            <a:r>
              <a:rPr sz="1500" spc="-70" dirty="0">
                <a:latin typeface="Arial"/>
                <a:cs typeface="Arial"/>
              </a:rPr>
              <a:t>subsequent </a:t>
            </a:r>
            <a:r>
              <a:rPr sz="1500" spc="-105" dirty="0">
                <a:latin typeface="Arial"/>
                <a:cs typeface="Arial"/>
              </a:rPr>
              <a:t>changes </a:t>
            </a:r>
            <a:r>
              <a:rPr sz="1500" spc="-20" dirty="0">
                <a:latin typeface="Arial"/>
                <a:cs typeface="Arial"/>
              </a:rPr>
              <a:t>in the</a:t>
            </a:r>
            <a:r>
              <a:rPr sz="1500" spc="-1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hindfoot</a:t>
            </a:r>
            <a:endParaRPr sz="15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-"/>
            </a:pPr>
            <a:endParaRPr sz="1550">
              <a:latin typeface="Times New Roman"/>
              <a:cs typeface="Times New Roman"/>
            </a:endParaRPr>
          </a:p>
          <a:p>
            <a:pPr marL="355600" marR="5080" lvl="1" indent="170180">
              <a:lnSpc>
                <a:spcPts val="1440"/>
              </a:lnSpc>
              <a:buChar char="-"/>
              <a:tabLst>
                <a:tab pos="628650" algn="l"/>
              </a:tabLst>
            </a:pPr>
            <a:r>
              <a:rPr sz="1500" spc="-30" dirty="0">
                <a:latin typeface="Arial"/>
                <a:cs typeface="Arial"/>
              </a:rPr>
              <a:t>test </a:t>
            </a:r>
            <a:r>
              <a:rPr sz="1500" spc="-80" dirty="0">
                <a:latin typeface="Arial"/>
                <a:cs typeface="Arial"/>
              </a:rPr>
              <a:t>is </a:t>
            </a:r>
            <a:r>
              <a:rPr sz="1500" spc="-35" dirty="0">
                <a:latin typeface="Arial"/>
                <a:cs typeface="Arial"/>
              </a:rPr>
              <a:t>performed </a:t>
            </a:r>
            <a:r>
              <a:rPr sz="1500" spc="-65" dirty="0">
                <a:latin typeface="Arial"/>
                <a:cs typeface="Arial"/>
              </a:rPr>
              <a:t>by </a:t>
            </a:r>
            <a:r>
              <a:rPr sz="1500" spc="-60" dirty="0">
                <a:latin typeface="Arial"/>
                <a:cs typeface="Arial"/>
              </a:rPr>
              <a:t>placing </a:t>
            </a:r>
            <a:r>
              <a:rPr sz="1500" spc="-15" dirty="0">
                <a:latin typeface="Arial"/>
                <a:cs typeface="Arial"/>
              </a:rPr>
              <a:t>the </a:t>
            </a:r>
            <a:r>
              <a:rPr sz="1500" spc="-30" dirty="0">
                <a:latin typeface="Arial"/>
                <a:cs typeface="Arial"/>
              </a:rPr>
              <a:t>patient's </a:t>
            </a:r>
            <a:r>
              <a:rPr sz="1500" dirty="0">
                <a:latin typeface="Arial"/>
                <a:cs typeface="Arial"/>
              </a:rPr>
              <a:t>foot </a:t>
            </a:r>
            <a:r>
              <a:rPr sz="1500" spc="-50" dirty="0">
                <a:latin typeface="Arial"/>
                <a:cs typeface="Arial"/>
              </a:rPr>
              <a:t>on  </a:t>
            </a:r>
            <a:r>
              <a:rPr sz="1500" spc="-45" dirty="0">
                <a:latin typeface="Arial"/>
                <a:cs typeface="Arial"/>
              </a:rPr>
              <a:t>wood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block,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2.5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to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4 </a:t>
            </a:r>
            <a:r>
              <a:rPr sz="1500" spc="-85" dirty="0">
                <a:latin typeface="Arial"/>
                <a:cs typeface="Arial"/>
              </a:rPr>
              <a:t>cm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thick,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with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the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heel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and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lateral  </a:t>
            </a:r>
            <a:r>
              <a:rPr sz="1500" spc="-35" dirty="0">
                <a:latin typeface="Arial"/>
                <a:cs typeface="Arial"/>
              </a:rPr>
              <a:t>border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of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foot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on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the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block</a:t>
            </a:r>
            <a:r>
              <a:rPr sz="1500" spc="-70" dirty="0">
                <a:latin typeface="Arial"/>
                <a:cs typeface="Arial"/>
              </a:rPr>
              <a:t> and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bearing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full</a:t>
            </a:r>
            <a:endParaRPr sz="1500">
              <a:latin typeface="Arial"/>
              <a:cs typeface="Arial"/>
            </a:endParaRPr>
          </a:p>
          <a:p>
            <a:pPr marL="355600" marR="213995">
              <a:lnSpc>
                <a:spcPct val="80000"/>
              </a:lnSpc>
              <a:spcBef>
                <a:spcPts val="15"/>
              </a:spcBef>
            </a:pPr>
            <a:r>
              <a:rPr sz="1500" spc="-35" dirty="0">
                <a:latin typeface="Arial"/>
                <a:cs typeface="Arial"/>
              </a:rPr>
              <a:t>weight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while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the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first,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second, </a:t>
            </a:r>
            <a:r>
              <a:rPr sz="1500" spc="20" dirty="0">
                <a:latin typeface="Arial"/>
                <a:cs typeface="Arial"/>
              </a:rPr>
              <a:t>&amp;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3rd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metatarsals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are  </a:t>
            </a:r>
            <a:r>
              <a:rPr sz="1500" spc="-45" dirty="0">
                <a:latin typeface="Arial"/>
                <a:cs typeface="Arial"/>
              </a:rPr>
              <a:t>allowed </a:t>
            </a:r>
            <a:r>
              <a:rPr sz="1500" spc="10" dirty="0">
                <a:latin typeface="Arial"/>
                <a:cs typeface="Arial"/>
              </a:rPr>
              <a:t>to </a:t>
            </a:r>
            <a:r>
              <a:rPr sz="1500" spc="-85" dirty="0">
                <a:latin typeface="Arial"/>
                <a:cs typeface="Arial"/>
              </a:rPr>
              <a:t>hang </a:t>
            </a:r>
            <a:r>
              <a:rPr sz="1500" spc="-40" dirty="0">
                <a:latin typeface="Arial"/>
                <a:cs typeface="Arial"/>
              </a:rPr>
              <a:t>freely </a:t>
            </a:r>
            <a:r>
              <a:rPr sz="1500" spc="-5" dirty="0">
                <a:latin typeface="Arial"/>
                <a:cs typeface="Arial"/>
              </a:rPr>
              <a:t>into </a:t>
            </a:r>
            <a:r>
              <a:rPr sz="1500" spc="-35" dirty="0">
                <a:latin typeface="Arial"/>
                <a:cs typeface="Arial"/>
              </a:rPr>
              <a:t>plantar </a:t>
            </a:r>
            <a:r>
              <a:rPr sz="1500" spc="-40" dirty="0">
                <a:latin typeface="Arial"/>
                <a:cs typeface="Arial"/>
              </a:rPr>
              <a:t>flexion </a:t>
            </a:r>
            <a:r>
              <a:rPr sz="1500" spc="-70" dirty="0">
                <a:latin typeface="Arial"/>
                <a:cs typeface="Arial"/>
              </a:rPr>
              <a:t>and  </a:t>
            </a:r>
            <a:r>
              <a:rPr sz="1500" spc="-30" dirty="0">
                <a:latin typeface="Arial"/>
                <a:cs typeface="Arial"/>
              </a:rPr>
              <a:t>pronation;</a:t>
            </a:r>
            <a:endParaRPr sz="1500">
              <a:latin typeface="Arial"/>
              <a:cs typeface="Arial"/>
            </a:endParaRPr>
          </a:p>
          <a:p>
            <a:pPr marL="457200" indent="-101600">
              <a:lnSpc>
                <a:spcPct val="100000"/>
              </a:lnSpc>
              <a:spcBef>
                <a:spcPts val="1080"/>
              </a:spcBef>
              <a:buChar char="-"/>
              <a:tabLst>
                <a:tab pos="457834" algn="l"/>
              </a:tabLst>
            </a:pPr>
            <a:r>
              <a:rPr sz="1500" b="1" spc="-70" dirty="0">
                <a:latin typeface="Arial"/>
                <a:cs typeface="Arial"/>
              </a:rPr>
              <a:t>Interpretation: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-"/>
            </a:pPr>
            <a:endParaRPr sz="1550">
              <a:latin typeface="Times New Roman"/>
              <a:cs typeface="Times New Roman"/>
            </a:endParaRPr>
          </a:p>
          <a:p>
            <a:pPr marL="355600" marR="138430" lvl="1" indent="170180">
              <a:lnSpc>
                <a:spcPct val="80000"/>
              </a:lnSpc>
              <a:buChar char="-"/>
              <a:tabLst>
                <a:tab pos="628650" algn="l"/>
              </a:tabLst>
            </a:pPr>
            <a:r>
              <a:rPr sz="1500" spc="25" dirty="0">
                <a:latin typeface="Arial"/>
                <a:cs typeface="Arial"/>
              </a:rPr>
              <a:t>if</a:t>
            </a:r>
            <a:r>
              <a:rPr sz="1500" spc="-280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heel </a:t>
            </a:r>
            <a:r>
              <a:rPr sz="1500" spc="-85" dirty="0">
                <a:latin typeface="Arial"/>
                <a:cs typeface="Arial"/>
              </a:rPr>
              <a:t>varus </a:t>
            </a:r>
            <a:r>
              <a:rPr sz="1500" spc="-55" dirty="0">
                <a:latin typeface="Arial"/>
                <a:cs typeface="Arial"/>
              </a:rPr>
              <a:t>corrects </a:t>
            </a:r>
            <a:r>
              <a:rPr sz="1500" spc="-30" dirty="0">
                <a:latin typeface="Arial"/>
                <a:cs typeface="Arial"/>
              </a:rPr>
              <a:t>while </a:t>
            </a:r>
            <a:r>
              <a:rPr sz="1500" spc="-20" dirty="0">
                <a:latin typeface="Arial"/>
                <a:cs typeface="Arial"/>
              </a:rPr>
              <a:t>the patient </a:t>
            </a:r>
            <a:r>
              <a:rPr sz="1500" spc="-80" dirty="0">
                <a:latin typeface="Arial"/>
                <a:cs typeface="Arial"/>
              </a:rPr>
              <a:t>is </a:t>
            </a:r>
            <a:r>
              <a:rPr sz="1500" spc="-65" dirty="0">
                <a:latin typeface="Arial"/>
                <a:cs typeface="Arial"/>
              </a:rPr>
              <a:t>standing  </a:t>
            </a:r>
            <a:r>
              <a:rPr sz="1500" spc="-50" dirty="0">
                <a:latin typeface="Arial"/>
                <a:cs typeface="Arial"/>
              </a:rPr>
              <a:t>on </a:t>
            </a:r>
            <a:r>
              <a:rPr sz="1500" spc="-20" dirty="0">
                <a:latin typeface="Arial"/>
                <a:cs typeface="Arial"/>
              </a:rPr>
              <a:t>the </a:t>
            </a:r>
            <a:r>
              <a:rPr sz="1500" spc="-50" dirty="0">
                <a:latin typeface="Arial"/>
                <a:cs typeface="Arial"/>
              </a:rPr>
              <a:t>block, </a:t>
            </a:r>
            <a:r>
              <a:rPr sz="1500" spc="-20" dirty="0">
                <a:latin typeface="Arial"/>
                <a:cs typeface="Arial"/>
              </a:rPr>
              <a:t>hindfoot </a:t>
            </a:r>
            <a:r>
              <a:rPr sz="1500" spc="-80" dirty="0">
                <a:latin typeface="Arial"/>
                <a:cs typeface="Arial"/>
              </a:rPr>
              <a:t>is </a:t>
            </a:r>
            <a:r>
              <a:rPr sz="1500" spc="-70" dirty="0">
                <a:latin typeface="Arial"/>
                <a:cs typeface="Arial"/>
              </a:rPr>
              <a:t>considered</a:t>
            </a:r>
            <a:r>
              <a:rPr sz="1500" spc="-26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flexible;</a:t>
            </a:r>
            <a:endParaRPr sz="1500">
              <a:latin typeface="Arial"/>
              <a:cs typeface="Arial"/>
            </a:endParaRPr>
          </a:p>
          <a:p>
            <a:pPr marL="355600" marR="15875" lvl="1" indent="170180">
              <a:lnSpc>
                <a:spcPct val="80000"/>
              </a:lnSpc>
              <a:buChar char="-"/>
              <a:tabLst>
                <a:tab pos="628650" algn="l"/>
              </a:tabLst>
            </a:pPr>
            <a:r>
              <a:rPr sz="1500" spc="25" dirty="0">
                <a:latin typeface="Arial"/>
                <a:cs typeface="Arial"/>
              </a:rPr>
              <a:t>if</a:t>
            </a:r>
            <a:r>
              <a:rPr sz="15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subtalar </a:t>
            </a:r>
            <a:r>
              <a:rPr sz="1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joint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500" spc="-80" dirty="0">
                <a:latin typeface="Arial"/>
                <a:cs typeface="Arial"/>
              </a:rPr>
              <a:t>is </a:t>
            </a:r>
            <a:r>
              <a:rPr sz="1500" spc="-65" dirty="0">
                <a:latin typeface="Arial"/>
                <a:cs typeface="Arial"/>
              </a:rPr>
              <a:t>supple </a:t>
            </a:r>
            <a:r>
              <a:rPr sz="1500" spc="20" dirty="0">
                <a:latin typeface="Arial"/>
                <a:cs typeface="Arial"/>
              </a:rPr>
              <a:t>&amp; </a:t>
            </a:r>
            <a:r>
              <a:rPr sz="1500" spc="-40" dirty="0">
                <a:latin typeface="Arial"/>
                <a:cs typeface="Arial"/>
              </a:rPr>
              <a:t>correct </a:t>
            </a:r>
            <a:r>
              <a:rPr sz="1500" spc="70" dirty="0">
                <a:latin typeface="Arial"/>
                <a:cs typeface="Arial"/>
              </a:rPr>
              <a:t>w/ </a:t>
            </a:r>
            <a:r>
              <a:rPr sz="1500" spc="-55" dirty="0">
                <a:latin typeface="Arial"/>
                <a:cs typeface="Arial"/>
              </a:rPr>
              <a:t>block </a:t>
            </a:r>
            <a:r>
              <a:rPr sz="1500" spc="-35" dirty="0">
                <a:latin typeface="Arial"/>
                <a:cs typeface="Arial"/>
              </a:rPr>
              <a:t>test,  </a:t>
            </a:r>
            <a:r>
              <a:rPr sz="1500" spc="-25" dirty="0">
                <a:latin typeface="Arial"/>
                <a:cs typeface="Arial"/>
              </a:rPr>
              <a:t>then </a:t>
            </a:r>
            <a:r>
              <a:rPr sz="1500" spc="-75" dirty="0">
                <a:latin typeface="Arial"/>
                <a:cs typeface="Arial"/>
              </a:rPr>
              <a:t>surgical </a:t>
            </a:r>
            <a:r>
              <a:rPr sz="1500" spc="-65" dirty="0">
                <a:latin typeface="Arial"/>
                <a:cs typeface="Arial"/>
              </a:rPr>
              <a:t>procedures </a:t>
            </a:r>
            <a:r>
              <a:rPr sz="1500" spc="-90" dirty="0">
                <a:latin typeface="Arial"/>
                <a:cs typeface="Arial"/>
              </a:rPr>
              <a:t>may </a:t>
            </a:r>
            <a:r>
              <a:rPr sz="1500" spc="-70" dirty="0">
                <a:latin typeface="Arial"/>
                <a:cs typeface="Arial"/>
              </a:rPr>
              <a:t>be </a:t>
            </a:r>
            <a:r>
              <a:rPr sz="1500" spc="-40" dirty="0">
                <a:latin typeface="Arial"/>
                <a:cs typeface="Arial"/>
              </a:rPr>
              <a:t>directed </a:t>
            </a:r>
            <a:r>
              <a:rPr sz="1500" spc="10" dirty="0">
                <a:latin typeface="Arial"/>
                <a:cs typeface="Arial"/>
              </a:rPr>
              <a:t>to</a:t>
            </a:r>
            <a:r>
              <a:rPr sz="1500" spc="-240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correcting  </a:t>
            </a:r>
            <a:r>
              <a:rPr sz="1500" spc="-20" dirty="0">
                <a:latin typeface="Arial"/>
                <a:cs typeface="Arial"/>
              </a:rPr>
              <a:t>forefoot </a:t>
            </a:r>
            <a:r>
              <a:rPr sz="1500" spc="-30" dirty="0">
                <a:latin typeface="Arial"/>
                <a:cs typeface="Arial"/>
              </a:rPr>
              <a:t>pronation, </a:t>
            </a:r>
            <a:r>
              <a:rPr sz="1500" spc="-45" dirty="0">
                <a:latin typeface="Arial"/>
                <a:cs typeface="Arial"/>
              </a:rPr>
              <a:t>which </a:t>
            </a:r>
            <a:r>
              <a:rPr sz="1500" spc="-80" dirty="0">
                <a:latin typeface="Arial"/>
                <a:cs typeface="Arial"/>
              </a:rPr>
              <a:t>is </a:t>
            </a:r>
            <a:r>
              <a:rPr sz="1500" spc="-65" dirty="0">
                <a:latin typeface="Arial"/>
                <a:cs typeface="Arial"/>
              </a:rPr>
              <a:t>usually due </a:t>
            </a:r>
            <a:r>
              <a:rPr sz="1500" spc="10" dirty="0">
                <a:latin typeface="Arial"/>
                <a:cs typeface="Arial"/>
              </a:rPr>
              <a:t>to </a:t>
            </a:r>
            <a:r>
              <a:rPr sz="1500" spc="-35" dirty="0">
                <a:latin typeface="Arial"/>
                <a:cs typeface="Arial"/>
              </a:rPr>
              <a:t>plantar  </a:t>
            </a:r>
            <a:r>
              <a:rPr sz="1500" spc="-40" dirty="0">
                <a:latin typeface="Arial"/>
                <a:cs typeface="Arial"/>
              </a:rPr>
              <a:t>flexion </a:t>
            </a:r>
            <a:r>
              <a:rPr sz="1500" spc="-5" dirty="0">
                <a:latin typeface="Arial"/>
                <a:cs typeface="Arial"/>
              </a:rPr>
              <a:t>of </a:t>
            </a:r>
            <a:r>
              <a:rPr sz="1500" spc="-60" dirty="0">
                <a:latin typeface="Arial"/>
                <a:cs typeface="Arial"/>
              </a:rPr>
              <a:t>1st</a:t>
            </a:r>
            <a:r>
              <a:rPr sz="1500" spc="-185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metatarsal;</a:t>
            </a:r>
            <a:endParaRPr sz="15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-"/>
            </a:pPr>
            <a:endParaRPr sz="1250">
              <a:latin typeface="Times New Roman"/>
              <a:cs typeface="Times New Roman"/>
            </a:endParaRPr>
          </a:p>
          <a:p>
            <a:pPr marL="355600" lvl="1" indent="170180">
              <a:lnSpc>
                <a:spcPts val="1620"/>
              </a:lnSpc>
              <a:buChar char="-"/>
              <a:tabLst>
                <a:tab pos="628650" algn="l"/>
              </a:tabLst>
            </a:pPr>
            <a:r>
              <a:rPr sz="1500" spc="25" dirty="0">
                <a:latin typeface="Arial"/>
                <a:cs typeface="Arial"/>
              </a:rPr>
              <a:t>if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hindfoot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is </a:t>
            </a:r>
            <a:r>
              <a:rPr sz="1500" spc="-30" dirty="0">
                <a:latin typeface="Arial"/>
                <a:cs typeface="Arial"/>
              </a:rPr>
              <a:t>rigid,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then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surgical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correction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of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both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620"/>
              </a:lnSpc>
            </a:pPr>
            <a:r>
              <a:rPr sz="1500" spc="-20" dirty="0">
                <a:latin typeface="Arial"/>
                <a:cs typeface="Arial"/>
              </a:rPr>
              <a:t>forefoot </a:t>
            </a:r>
            <a:r>
              <a:rPr sz="1500" spc="20" dirty="0">
                <a:latin typeface="Arial"/>
                <a:cs typeface="Arial"/>
              </a:rPr>
              <a:t>&amp; </a:t>
            </a:r>
            <a:r>
              <a:rPr sz="1500" spc="-20" dirty="0">
                <a:latin typeface="Arial"/>
                <a:cs typeface="Arial"/>
              </a:rPr>
              <a:t>hindfoot </a:t>
            </a:r>
            <a:r>
              <a:rPr sz="1500" spc="-70" dirty="0">
                <a:latin typeface="Arial"/>
                <a:cs typeface="Arial"/>
              </a:rPr>
              <a:t>are</a:t>
            </a:r>
            <a:r>
              <a:rPr sz="1500" spc="-29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required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0118" y="1143000"/>
            <a:ext cx="3963373" cy="4784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552" y="461899"/>
            <a:ext cx="5626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95" dirty="0">
                <a:solidFill>
                  <a:srgbClr val="000000"/>
                </a:solidFill>
                <a:latin typeface="Arial"/>
                <a:cs typeface="Arial"/>
              </a:rPr>
              <a:t>Examination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75" dirty="0">
                <a:solidFill>
                  <a:srgbClr val="000000"/>
                </a:solidFill>
                <a:latin typeface="Arial"/>
                <a:cs typeface="Arial"/>
              </a:rPr>
              <a:t>footwear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88590"/>
            <a:ext cx="3462020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287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latin typeface="Arial"/>
                <a:cs typeface="Arial"/>
              </a:rPr>
              <a:t>Distortion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40" dirty="0">
                <a:latin typeface="Arial"/>
                <a:cs typeface="Arial"/>
              </a:rPr>
              <a:t>shape-  </a:t>
            </a:r>
            <a:r>
              <a:rPr sz="2400" spc="-70" dirty="0">
                <a:latin typeface="Arial"/>
                <a:cs typeface="Arial"/>
              </a:rPr>
              <a:t>uderlying </a:t>
            </a:r>
            <a:r>
              <a:rPr sz="2400" spc="-45" dirty="0">
                <a:latin typeface="Arial"/>
                <a:cs typeface="Arial"/>
              </a:rPr>
              <a:t>rigid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defomity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65" dirty="0">
                <a:latin typeface="Arial"/>
                <a:cs typeface="Arial"/>
              </a:rPr>
              <a:t>Wrinkling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footwear-</a:t>
            </a:r>
            <a:r>
              <a:rPr sz="2400" spc="-35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  </a:t>
            </a:r>
            <a:r>
              <a:rPr sz="2400" spc="-75" dirty="0">
                <a:latin typeface="Arial"/>
                <a:cs typeface="Arial"/>
              </a:rPr>
              <a:t>persistent </a:t>
            </a:r>
            <a:r>
              <a:rPr sz="2400" spc="-130" dirty="0">
                <a:latin typeface="Arial"/>
                <a:cs typeface="Arial"/>
              </a:rPr>
              <a:t>varus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85" dirty="0">
                <a:latin typeface="Arial"/>
                <a:cs typeface="Arial"/>
              </a:rPr>
              <a:t>heel,  </a:t>
            </a:r>
            <a:r>
              <a:rPr sz="2400" spc="-110" dirty="0">
                <a:latin typeface="Arial"/>
                <a:cs typeface="Arial"/>
              </a:rPr>
              <a:t>deep </a:t>
            </a:r>
            <a:r>
              <a:rPr sz="2400" spc="-65" dirty="0">
                <a:latin typeface="Arial"/>
                <a:cs typeface="Arial"/>
              </a:rPr>
              <a:t>wrinkles </a:t>
            </a:r>
            <a:r>
              <a:rPr sz="2400" spc="-75" dirty="0">
                <a:latin typeface="Arial"/>
                <a:cs typeface="Arial"/>
              </a:rPr>
              <a:t>on </a:t>
            </a:r>
            <a:r>
              <a:rPr sz="2400" spc="-50" dirty="0">
                <a:latin typeface="Arial"/>
                <a:cs typeface="Arial"/>
              </a:rPr>
              <a:t>inner  </a:t>
            </a:r>
            <a:r>
              <a:rPr sz="2400" spc="-120" dirty="0">
                <a:latin typeface="Arial"/>
                <a:cs typeface="Arial"/>
              </a:rPr>
              <a:t>aspect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heel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Bulging </a:t>
            </a:r>
            <a:r>
              <a:rPr sz="2400" spc="-10" dirty="0">
                <a:latin typeface="Arial"/>
                <a:cs typeface="Arial"/>
              </a:rPr>
              <a:t>out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thinning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latin typeface="Arial"/>
                <a:cs typeface="Arial"/>
              </a:rPr>
              <a:t>Deformity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sole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6236" y="461899"/>
            <a:ext cx="5349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5" dirty="0">
                <a:solidFill>
                  <a:srgbClr val="000000"/>
                </a:solidFill>
                <a:latin typeface="Arial"/>
                <a:cs typeface="Arial"/>
              </a:rPr>
              <a:t>Last 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but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not </a:t>
            </a:r>
            <a:r>
              <a:rPr sz="4400" b="0" spc="-5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4400" b="0" spc="-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330" dirty="0">
                <a:solidFill>
                  <a:srgbClr val="000000"/>
                </a:solidFill>
                <a:latin typeface="Arial"/>
                <a:cs typeface="Arial"/>
              </a:rPr>
              <a:t>least….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76398"/>
            <a:ext cx="376237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310" dirty="0">
                <a:solidFill>
                  <a:srgbClr val="FF0000"/>
                </a:solidFill>
                <a:latin typeface="Arial"/>
                <a:cs typeface="Arial"/>
              </a:rPr>
              <a:t>DON’T </a:t>
            </a:r>
            <a:r>
              <a:rPr sz="4000" b="1" spc="-585" dirty="0">
                <a:solidFill>
                  <a:srgbClr val="FF0000"/>
                </a:solidFill>
                <a:latin typeface="Arial"/>
                <a:cs typeface="Arial"/>
              </a:rPr>
              <a:t>FORGET  </a:t>
            </a:r>
            <a:r>
              <a:rPr sz="4000" b="1" spc="-49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4000" b="1" spc="-360" dirty="0">
                <a:solidFill>
                  <a:srgbClr val="FF0000"/>
                </a:solidFill>
                <a:latin typeface="Arial"/>
                <a:cs typeface="Arial"/>
              </a:rPr>
              <a:t>EXAMINE  </a:t>
            </a:r>
            <a:r>
              <a:rPr sz="4000" b="1" spc="-470" dirty="0">
                <a:solidFill>
                  <a:srgbClr val="FF0000"/>
                </a:solidFill>
                <a:latin typeface="Arial"/>
                <a:cs typeface="Arial"/>
              </a:rPr>
              <a:t>SPINE </a:t>
            </a:r>
            <a:r>
              <a:rPr sz="4000" b="1" spc="-85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4000" b="1" spc="-320" dirty="0">
                <a:solidFill>
                  <a:srgbClr val="FF0000"/>
                </a:solidFill>
                <a:latin typeface="Arial"/>
                <a:cs typeface="Arial"/>
              </a:rPr>
              <a:t>HIP </a:t>
            </a:r>
            <a:r>
              <a:rPr sz="4000" b="1" spc="-365" dirty="0">
                <a:solidFill>
                  <a:srgbClr val="FF0000"/>
                </a:solidFill>
                <a:latin typeface="Arial"/>
                <a:cs typeface="Arial"/>
              </a:rPr>
              <a:t>AND  </a:t>
            </a:r>
            <a:r>
              <a:rPr sz="4000" b="1" spc="-600" dirty="0">
                <a:solidFill>
                  <a:srgbClr val="FF0000"/>
                </a:solidFill>
                <a:latin typeface="Arial"/>
                <a:cs typeface="Arial"/>
              </a:rPr>
              <a:t>KNEE</a:t>
            </a:r>
            <a:r>
              <a:rPr sz="4000" b="1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FF0000"/>
                </a:solidFill>
                <a:latin typeface="Arial"/>
                <a:cs typeface="Arial"/>
              </a:rPr>
              <a:t>!!!!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219200"/>
            <a:ext cx="4876799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101" y="1564589"/>
            <a:ext cx="29629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45" dirty="0">
                <a:solidFill>
                  <a:srgbClr val="000000"/>
                </a:solidFill>
              </a:rPr>
              <a:t>Thank</a:t>
            </a:r>
            <a:r>
              <a:rPr sz="5400" spc="-360" dirty="0">
                <a:solidFill>
                  <a:srgbClr val="000000"/>
                </a:solidFill>
              </a:rPr>
              <a:t> </a:t>
            </a:r>
            <a:r>
              <a:rPr sz="5400" spc="-670" dirty="0">
                <a:solidFill>
                  <a:srgbClr val="000000"/>
                </a:solidFill>
              </a:rPr>
              <a:t>You</a:t>
            </a:r>
            <a:endParaRPr sz="5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461899"/>
            <a:ext cx="54806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85" dirty="0"/>
              <a:t>Syndesmotic</a:t>
            </a:r>
            <a:r>
              <a:rPr sz="4400" spc="-265" dirty="0"/>
              <a:t> </a:t>
            </a:r>
            <a:r>
              <a:rPr sz="4400" spc="-330" dirty="0"/>
              <a:t>Structures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096503"/>
            <a:ext cx="3774440" cy="33978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90" dirty="0">
                <a:latin typeface="Arial"/>
                <a:cs typeface="Arial"/>
              </a:rPr>
              <a:t>Syndesmosis: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har char="–"/>
              <a:tabLst>
                <a:tab pos="756920" algn="l"/>
              </a:tabLst>
            </a:pPr>
            <a:r>
              <a:rPr sz="2400" spc="-60" dirty="0">
                <a:latin typeface="Arial"/>
                <a:cs typeface="Arial"/>
              </a:rPr>
              <a:t>Ant. </a:t>
            </a:r>
            <a:r>
              <a:rPr sz="2400" spc="-80" dirty="0">
                <a:latin typeface="Arial"/>
                <a:cs typeface="Arial"/>
              </a:rPr>
              <a:t>Inf.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Tibiofibular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75" dirty="0">
                <a:latin typeface="Arial"/>
                <a:cs typeface="Arial"/>
              </a:rPr>
              <a:t>ligament</a:t>
            </a:r>
            <a:endParaRPr sz="2400">
              <a:latin typeface="Arial"/>
              <a:cs typeface="Arial"/>
            </a:endParaRPr>
          </a:p>
          <a:p>
            <a:pPr marL="756285" marR="470534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145" dirty="0">
                <a:latin typeface="Arial"/>
                <a:cs typeface="Arial"/>
              </a:rPr>
              <a:t>Post. </a:t>
            </a:r>
            <a:r>
              <a:rPr sz="2400" spc="-85" dirty="0">
                <a:latin typeface="Arial"/>
                <a:cs typeface="Arial"/>
              </a:rPr>
              <a:t>Inf. </a:t>
            </a:r>
            <a:r>
              <a:rPr sz="2400" spc="-60" dirty="0">
                <a:latin typeface="Arial"/>
                <a:cs typeface="Arial"/>
              </a:rPr>
              <a:t>Tibiofibular  </a:t>
            </a:r>
            <a:r>
              <a:rPr sz="2400" spc="-75" dirty="0">
                <a:latin typeface="Arial"/>
                <a:cs typeface="Arial"/>
              </a:rPr>
              <a:t>ligament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170" dirty="0">
                <a:latin typeface="Arial"/>
                <a:cs typeface="Arial"/>
              </a:rPr>
              <a:t>Transverse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tibiofibular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75" dirty="0">
                <a:latin typeface="Arial"/>
                <a:cs typeface="Arial"/>
              </a:rPr>
              <a:t>ligament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114" dirty="0">
                <a:latin typeface="Arial"/>
                <a:cs typeface="Arial"/>
              </a:rPr>
              <a:t>Interosseous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membrane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295400"/>
            <a:ext cx="4419600" cy="5388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9745" y="461899"/>
            <a:ext cx="5604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60" dirty="0"/>
              <a:t>Medial </a:t>
            </a:r>
            <a:r>
              <a:rPr sz="4400" spc="-310" dirty="0"/>
              <a:t>Ankle</a:t>
            </a:r>
            <a:r>
              <a:rPr sz="4400" spc="-380" dirty="0"/>
              <a:t> </a:t>
            </a:r>
            <a:r>
              <a:rPr sz="4400" spc="-330" dirty="0"/>
              <a:t>Structures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185542"/>
            <a:ext cx="381063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4005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Major </a:t>
            </a:r>
            <a:r>
              <a:rPr sz="2800" spc="-140" dirty="0">
                <a:latin typeface="Arial"/>
                <a:cs typeface="Arial"/>
              </a:rPr>
              <a:t>Ligament  </a:t>
            </a:r>
            <a:r>
              <a:rPr sz="2800" spc="-130" dirty="0">
                <a:latin typeface="Arial"/>
                <a:cs typeface="Arial"/>
              </a:rPr>
              <a:t>complex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114" dirty="0">
                <a:latin typeface="Arial"/>
                <a:cs typeface="Arial"/>
              </a:rPr>
              <a:t>called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Deltoid</a:t>
            </a:r>
            <a:r>
              <a:rPr sz="2800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Ligament.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40" dirty="0">
                <a:latin typeface="Arial"/>
                <a:cs typeface="Arial"/>
              </a:rPr>
              <a:t>It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10" dirty="0">
                <a:latin typeface="Arial"/>
                <a:cs typeface="Arial"/>
              </a:rPr>
              <a:t>strongest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459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  </a:t>
            </a:r>
            <a:r>
              <a:rPr sz="2800" spc="-120" dirty="0">
                <a:latin typeface="Arial"/>
                <a:cs typeface="Arial"/>
              </a:rPr>
              <a:t>ankle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ligaments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799" y="1295391"/>
            <a:ext cx="4646707" cy="5257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7313" y="2952623"/>
            <a:ext cx="1600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spc="-8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85061"/>
            <a:ext cx="4117975" cy="296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65" dirty="0">
                <a:latin typeface="Arial"/>
                <a:cs typeface="Arial"/>
              </a:rPr>
              <a:t>Subtalar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0" dirty="0">
                <a:latin typeface="Arial"/>
                <a:cs typeface="Arial"/>
              </a:rPr>
              <a:t>joint</a:t>
            </a:r>
            <a:endParaRPr sz="2400">
              <a:latin typeface="Arial"/>
              <a:cs typeface="Arial"/>
            </a:endParaRPr>
          </a:p>
          <a:p>
            <a:pPr marL="527685" marR="5080" indent="-287020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80" dirty="0">
                <a:latin typeface="Arial"/>
                <a:cs typeface="Arial"/>
              </a:rPr>
              <a:t>subtalar </a:t>
            </a:r>
            <a:r>
              <a:rPr sz="2400" dirty="0">
                <a:latin typeface="Arial"/>
                <a:cs typeface="Arial"/>
              </a:rPr>
              <a:t>joint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185" dirty="0">
                <a:latin typeface="Arial"/>
                <a:cs typeface="Arial"/>
              </a:rPr>
              <a:t>a  </a:t>
            </a:r>
            <a:r>
              <a:rPr sz="2400" spc="-105" dirty="0">
                <a:latin typeface="Arial"/>
                <a:cs typeface="Arial"/>
              </a:rPr>
              <a:t>synovial, </a:t>
            </a:r>
            <a:r>
              <a:rPr sz="2400" spc="-80" dirty="0">
                <a:latin typeface="Arial"/>
                <a:cs typeface="Arial"/>
              </a:rPr>
              <a:t>bicondylar  </a:t>
            </a:r>
            <a:r>
              <a:rPr sz="2400" spc="-95" dirty="0">
                <a:latin typeface="Arial"/>
                <a:cs typeface="Arial"/>
              </a:rPr>
              <a:t>compound </a:t>
            </a:r>
            <a:r>
              <a:rPr sz="2400" dirty="0">
                <a:latin typeface="Arial"/>
                <a:cs typeface="Arial"/>
              </a:rPr>
              <a:t>joint </a:t>
            </a:r>
            <a:r>
              <a:rPr sz="2400" spc="-105" dirty="0">
                <a:latin typeface="Arial"/>
                <a:cs typeface="Arial"/>
              </a:rPr>
              <a:t>consisting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5" dirty="0">
                <a:latin typeface="Arial"/>
                <a:cs typeface="Arial"/>
              </a:rPr>
              <a:t>two </a:t>
            </a:r>
            <a:r>
              <a:rPr sz="2400" spc="-114" dirty="0">
                <a:latin typeface="Arial"/>
                <a:cs typeface="Arial"/>
              </a:rPr>
              <a:t>separate, </a:t>
            </a:r>
            <a:r>
              <a:rPr sz="2400" spc="-45" dirty="0">
                <a:latin typeface="Arial"/>
                <a:cs typeface="Arial"/>
              </a:rPr>
              <a:t>modified </a:t>
            </a:r>
            <a:r>
              <a:rPr sz="2400" spc="-75" dirty="0">
                <a:latin typeface="Arial"/>
                <a:cs typeface="Arial"/>
              </a:rPr>
              <a:t>ovoi  </a:t>
            </a:r>
            <a:r>
              <a:rPr sz="2400" spc="-135" dirty="0">
                <a:latin typeface="Arial"/>
                <a:cs typeface="Arial"/>
              </a:rPr>
              <a:t>surfaces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their </a:t>
            </a:r>
            <a:r>
              <a:rPr sz="2400" spc="-65" dirty="0">
                <a:latin typeface="Arial"/>
                <a:cs typeface="Arial"/>
              </a:rPr>
              <a:t>own </a:t>
            </a:r>
            <a:r>
              <a:rPr sz="2400" dirty="0">
                <a:latin typeface="Arial"/>
                <a:cs typeface="Arial"/>
              </a:rPr>
              <a:t>joint  </a:t>
            </a:r>
            <a:r>
              <a:rPr sz="2400" spc="-100" dirty="0">
                <a:latin typeface="Arial"/>
                <a:cs typeface="Arial"/>
              </a:rPr>
              <a:t>cavities </a:t>
            </a:r>
            <a:r>
              <a:rPr sz="2400" spc="-95" dirty="0">
                <a:latin typeface="Arial"/>
                <a:cs typeface="Arial"/>
              </a:rPr>
              <a:t>(one </a:t>
            </a:r>
            <a:r>
              <a:rPr sz="2400" spc="-100" dirty="0">
                <a:latin typeface="Arial"/>
                <a:cs typeface="Arial"/>
              </a:rPr>
              <a:t>male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0" dirty="0">
                <a:latin typeface="Arial"/>
                <a:cs typeface="Arial"/>
              </a:rPr>
              <a:t>one  </a:t>
            </a:r>
            <a:r>
              <a:rPr sz="2400" spc="-90" dirty="0">
                <a:latin typeface="Arial"/>
                <a:cs typeface="Arial"/>
              </a:rPr>
              <a:t>female)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5152" y="1143000"/>
            <a:ext cx="4486402" cy="5292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1657</Words>
  <Application>Microsoft Office PowerPoint</Application>
  <PresentationFormat>On-screen Show (4:3)</PresentationFormat>
  <Paragraphs>340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Century Gothic</vt:lpstr>
      <vt:lpstr>Times New Roman</vt:lpstr>
      <vt:lpstr>Wingdings 3</vt:lpstr>
      <vt:lpstr>Wisp</vt:lpstr>
      <vt:lpstr>Examination of foot and Ankle</vt:lpstr>
      <vt:lpstr>objectivs</vt:lpstr>
      <vt:lpstr>overview</vt:lpstr>
      <vt:lpstr>Anatomy</vt:lpstr>
      <vt:lpstr>Anatomy</vt:lpstr>
      <vt:lpstr>Lateral ligament complex</vt:lpstr>
      <vt:lpstr>Syndesmotic Structures</vt:lpstr>
      <vt:lpstr>Medial Ankle Structures</vt:lpstr>
      <vt:lpstr>PowerPoint Presentation</vt:lpstr>
      <vt:lpstr>HISTORY TAKING</vt:lpstr>
      <vt:lpstr>Examination of the foot and ankle</vt:lpstr>
      <vt:lpstr>PowerPoint Presentation</vt:lpstr>
      <vt:lpstr>Gait Analysis</vt:lpstr>
      <vt:lpstr>Observation</vt:lpstr>
      <vt:lpstr>Observation- Deformities</vt:lpstr>
      <vt:lpstr>Observation- Deformities…</vt:lpstr>
      <vt:lpstr>Observation- Deformities…</vt:lpstr>
      <vt:lpstr>Observation- Deformities…</vt:lpstr>
      <vt:lpstr>Observation –Deformities…</vt:lpstr>
      <vt:lpstr>Observation –Deformities…</vt:lpstr>
      <vt:lpstr>Standing and Weight bearing:  Anteropsterior view</vt:lpstr>
      <vt:lpstr>Standing and Weight bearing:  Anteropsterior view</vt:lpstr>
      <vt:lpstr>Standing and Weight bearing:  Lateral view</vt:lpstr>
      <vt:lpstr>Standing and Weight bearing:  Posterior view</vt:lpstr>
      <vt:lpstr>Foot Print Pattern</vt:lpstr>
      <vt:lpstr>PALPATION</vt:lpstr>
      <vt:lpstr>PowerPoint Presentation</vt:lpstr>
      <vt:lpstr>Palpation(Bony)…</vt:lpstr>
      <vt:lpstr>Palpation (soft tissue)…</vt:lpstr>
      <vt:lpstr>Palpation (soft tissue)…</vt:lpstr>
      <vt:lpstr>Palpation (soft tissue)…</vt:lpstr>
      <vt:lpstr>Palpation (soft tissue)…</vt:lpstr>
      <vt:lpstr>Zone 4 - Dorsum of foot between malleoli…</vt:lpstr>
      <vt:lpstr>Palpation (soft tissue)…</vt:lpstr>
      <vt:lpstr>Palpation (soft tissue)…</vt:lpstr>
      <vt:lpstr>PowerPoint Presentation</vt:lpstr>
      <vt:lpstr>Range of Motion</vt:lpstr>
      <vt:lpstr>Range of Motion</vt:lpstr>
      <vt:lpstr>Range of Motion…</vt:lpstr>
      <vt:lpstr>Range of Motion</vt:lpstr>
      <vt:lpstr>Range of Motion….</vt:lpstr>
      <vt:lpstr>NEUROVASCULAR ASSESSMENT</vt:lpstr>
      <vt:lpstr>Neurological examination(Motor)…</vt:lpstr>
      <vt:lpstr>Neurological examination(Motor)…</vt:lpstr>
      <vt:lpstr>PowerPoint Presentation</vt:lpstr>
      <vt:lpstr>Neurological examination(Sensory)…</vt:lpstr>
      <vt:lpstr>Special test</vt:lpstr>
      <vt:lpstr>Stress test</vt:lpstr>
      <vt:lpstr>Evaluating for Syndesmotic injury</vt:lpstr>
      <vt:lpstr>Anterior Drawer test</vt:lpstr>
      <vt:lpstr>PowerPoint Presentation</vt:lpstr>
      <vt:lpstr>Test for rupture of tendo-Achilles</vt:lpstr>
      <vt:lpstr>Test for rupture of tendo-Achilles</vt:lpstr>
      <vt:lpstr>Test for pre-achillles and post achilles  pathologies</vt:lpstr>
      <vt:lpstr>Ankle Dorsiflexion Test</vt:lpstr>
      <vt:lpstr>Homan’s sign</vt:lpstr>
      <vt:lpstr>PowerPoint Presentation</vt:lpstr>
      <vt:lpstr>Tibial Torsion Test</vt:lpstr>
      <vt:lpstr>Forefoot Adduction Correction Test</vt:lpstr>
      <vt:lpstr>Colman Block test</vt:lpstr>
      <vt:lpstr>Examination of footwear</vt:lpstr>
      <vt:lpstr>Last but not the least….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foot and Ankle</dc:title>
  <cp:lastModifiedBy>lions</cp:lastModifiedBy>
  <cp:revision>3</cp:revision>
  <dcterms:created xsi:type="dcterms:W3CDTF">2019-08-06T04:34:20Z</dcterms:created>
  <dcterms:modified xsi:type="dcterms:W3CDTF">2019-08-06T04:39:16Z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2019-08-06T00:00:00Z</vt:filetime>
  </property>
</Properties>
</file>